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611" r:id="rId3"/>
    <p:sldId id="331" r:id="rId5"/>
    <p:sldId id="283" r:id="rId6"/>
    <p:sldId id="264" r:id="rId7"/>
    <p:sldId id="258" r:id="rId8"/>
    <p:sldId id="574" r:id="rId9"/>
    <p:sldId id="285" r:id="rId10"/>
    <p:sldId id="610" r:id="rId11"/>
    <p:sldId id="596" r:id="rId12"/>
    <p:sldId id="597" r:id="rId13"/>
    <p:sldId id="544" r:id="rId14"/>
    <p:sldId id="301" r:id="rId15"/>
    <p:sldId id="598" r:id="rId16"/>
    <p:sldId id="599" r:id="rId17"/>
    <p:sldId id="601" r:id="rId18"/>
    <p:sldId id="602" r:id="rId19"/>
    <p:sldId id="603" r:id="rId20"/>
    <p:sldId id="604" r:id="rId21"/>
    <p:sldId id="605" r:id="rId22"/>
    <p:sldId id="606" r:id="rId23"/>
    <p:sldId id="607" r:id="rId24"/>
    <p:sldId id="608" r:id="rId25"/>
    <p:sldId id="609" r:id="rId26"/>
    <p:sldId id="304" r:id="rId27"/>
    <p:sldId id="462" r:id="rId28"/>
    <p:sldId id="423" r:id="rId29"/>
    <p:sldId id="500" r:id="rId30"/>
    <p:sldId id="536" r:id="rId31"/>
    <p:sldId id="537" r:id="rId32"/>
    <p:sldId id="539" r:id="rId33"/>
    <p:sldId id="573" r:id="rId34"/>
    <p:sldId id="612" r:id="rId35"/>
    <p:sldId id="323" r:id="rId36"/>
  </p:sldIdLst>
  <p:sldSz cx="12192000" cy="6858000"/>
  <p:notesSz cx="6858000" cy="9144000"/>
  <p:custDataLst>
    <p:tags r:id="rId42"/>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di" initials="G" lastIdx="42" clrIdx="0"/>
  <p:cmAuthor id="2" name="Linh Dinh" initials="L" lastIdx="4" clrIdx="0"/>
  <p:cmAuthor id="3" name="作者" initials="作" lastIdx="1" clrIdx="1"/>
  <p:cmAuthor id="4" name="Wu, Ruimin" initials="W" lastIdx="1" clrIdx="2"/>
  <p:cmAuthor id="5" name="Guizhu Yin" initials="G"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6D78"/>
    <a:srgbClr val="014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7"/>
    <p:restoredTop sz="94676"/>
  </p:normalViewPr>
  <p:slideViewPr>
    <p:cSldViewPr snapToGrid="0" showGuides="1">
      <p:cViewPr varScale="1">
        <p:scale>
          <a:sx n="113" d="100"/>
          <a:sy n="113" d="100"/>
        </p:scale>
        <p:origin x="258" y="108"/>
      </p:cViewPr>
      <p:guideLst>
        <p:guide orient="horz" pos="2160"/>
        <p:guide pos="28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40.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90293897-44FD-4D06-B897-728A579309FE}"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9B5D4362-65AE-45C5-A42A-B1ECF38FC207}"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512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幻灯片图像占位符 1"/>
          <p:cNvSpPr>
            <a:spLocks noGrp="1" noRot="1" noChangeAspect="1" noTextEdit="1"/>
          </p:cNvSpPr>
          <p:nvPr>
            <p:ph type="sldImg"/>
          </p:nvPr>
        </p:nvSpPr>
        <p:spPr>
          <a:ln>
            <a:miter lim="800000"/>
          </a:ln>
        </p:spPr>
      </p:sp>
      <p:sp>
        <p:nvSpPr>
          <p:cNvPr id="8195" name="文本占位符 2"/>
          <p:cNvSpPr>
            <a:spLocks noGrp="1"/>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幻灯片图像占位符 1"/>
          <p:cNvSpPr>
            <a:spLocks noGrp="1" noRot="1" noChangeAspect="1" noTextEdit="1"/>
          </p:cNvSpPr>
          <p:nvPr>
            <p:ph type="sldImg"/>
          </p:nvPr>
        </p:nvSpPr>
        <p:spPr>
          <a:ln>
            <a:miter lim="800000"/>
          </a:ln>
        </p:spPr>
      </p:sp>
      <p:sp>
        <p:nvSpPr>
          <p:cNvPr id="11267" name="文本占位符 2"/>
          <p:cNvSpPr>
            <a:spLocks noGrp="1"/>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幻灯片图像占位符 1"/>
          <p:cNvSpPr>
            <a:spLocks noGrp="1" noRot="1" noChangeAspect="1" noTextEdit="1"/>
          </p:cNvSpPr>
          <p:nvPr>
            <p:ph type="sldImg"/>
          </p:nvPr>
        </p:nvSpPr>
        <p:spPr>
          <a:xfrm>
            <a:off x="107950" y="739775"/>
            <a:ext cx="6581775" cy="3703638"/>
          </a:xfrm>
          <a:ln>
            <a:miter lim="800000"/>
          </a:ln>
        </p:spPr>
      </p:sp>
      <p:sp>
        <p:nvSpPr>
          <p:cNvPr id="3584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584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eaLnBrk="1" hangingPunct="1"/>
            <a:fld id="{9A0DB2DC-4C9A-4742-B13C-FB6460FD3503}" type="slidenum">
              <a:rPr lang="zh-CN" altLang="en-US" dirty="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幻灯片图像占位符 1"/>
          <p:cNvSpPr>
            <a:spLocks noGrp="1" noRot="1" noChangeAspect="1" noTextEdit="1"/>
          </p:cNvSpPr>
          <p:nvPr>
            <p:ph type="sldImg"/>
          </p:nvPr>
        </p:nvSpPr>
        <p:spPr>
          <a:xfrm>
            <a:off x="107950" y="739775"/>
            <a:ext cx="6581775" cy="3703638"/>
          </a:xfrm>
          <a:ln>
            <a:miter lim="800000"/>
          </a:ln>
        </p:spPr>
      </p:sp>
      <p:sp>
        <p:nvSpPr>
          <p:cNvPr id="3789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78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eaLnBrk="1" hangingPunct="1"/>
            <a:fld id="{9A0DB2DC-4C9A-4742-B13C-FB6460FD3503}" type="slidenum">
              <a:rPr lang="zh-CN" altLang="en-US" dirty="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rotWithShape="0">
          <a:gsLst>
            <a:gs pos="0">
              <a:srgbClr val="F6F8FC">
                <a:alpha val="100000"/>
              </a:srgbClr>
            </a:gs>
            <a:gs pos="74001">
              <a:srgbClr val="ABC0E4">
                <a:alpha val="100000"/>
              </a:srgbClr>
            </a:gs>
            <a:gs pos="83000">
              <a:srgbClr val="ABC0E4">
                <a:alpha val="100000"/>
              </a:srgbClr>
            </a:gs>
            <a:gs pos="100000">
              <a:srgbClr val="C7D5ED">
                <a:alpha val="100000"/>
              </a:srgbClr>
            </a:gs>
          </a:gsLst>
          <a:lin ang="5400000" scaled="1"/>
          <a:tileRect/>
        </a:gradFill>
        <a:effectLst/>
      </p:bgPr>
    </p:bg>
    <p:spTree>
      <p:nvGrpSpPr>
        <p:cNvPr id="1" name=""/>
        <p:cNvGrpSpPr/>
        <p:nvPr/>
      </p:nvGrpSpPr>
      <p:grpSpPr>
        <a:xfrm>
          <a:off x="0" y="0"/>
          <a:ext cx="0" cy="0"/>
          <a:chOff x="0" y="0"/>
          <a:chExt cx="0" cy="0"/>
        </a:xfrm>
      </p:grpSpPr>
      <p:pic>
        <p:nvPicPr>
          <p:cNvPr id="2050" name="图片 18"/>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8" name="矩形 7"/>
          <p:cNvSpPr/>
          <p:nvPr/>
        </p:nvSpPr>
        <p:spPr>
          <a:xfrm>
            <a:off x="0" y="6234113"/>
            <a:ext cx="12192000" cy="62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052" name="图片 11"/>
          <p:cNvPicPr>
            <a:picLocks noChangeAspect="1"/>
          </p:cNvPicPr>
          <p:nvPr userDrawn="1"/>
        </p:nvPicPr>
        <p:blipFill>
          <a:blip r:embed="rId3"/>
          <a:stretch>
            <a:fillRect/>
          </a:stretch>
        </p:blipFill>
        <p:spPr>
          <a:xfrm>
            <a:off x="192088" y="6340475"/>
            <a:ext cx="1231900" cy="409575"/>
          </a:xfrm>
          <a:prstGeom prst="rect">
            <a:avLst/>
          </a:prstGeom>
          <a:noFill/>
          <a:ln w="9525">
            <a:noFill/>
          </a:ln>
        </p:spPr>
      </p:pic>
      <p:sp>
        <p:nvSpPr>
          <p:cNvPr id="10" name="文本框 12"/>
          <p:cNvSpPr txBox="1">
            <a:spLocks noChangeArrowheads="1"/>
          </p:cNvSpPr>
          <p:nvPr/>
        </p:nvSpPr>
        <p:spPr bwMode="auto">
          <a:xfrm>
            <a:off x="8831263" y="6289675"/>
            <a:ext cx="3201988" cy="738188"/>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ko-KR"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Zhejiang Reallin Electron Co., Ltd</a:t>
            </a:r>
            <a:endParaRPr kumimoji="0" lang="en-US" altLang="ko-KR"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http://www.reallin.com</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Roboto" panose="02000000000000000000" pitchFamily="2" charset="0"/>
              <a:ea typeface="微软雅黑" panose="020B0503020204020204" pitchFamily="34" charset="-122"/>
              <a:cs typeface="+mn-cs"/>
            </a:endParaRPr>
          </a:p>
        </p:txBody>
      </p:sp>
      <p:sp>
        <p:nvSpPr>
          <p:cNvPr id="11"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BFC44EE-82F1-4FCE-A08F-F94B5B1BDB4B}" type="datetime1">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3074" name="图片 7"/>
          <p:cNvPicPr>
            <a:picLocks noChangeAspect="1"/>
          </p:cNvPicPr>
          <p:nvPr userDrawn="1"/>
        </p:nvPicPr>
        <p:blipFill>
          <a:blip r:embed="rId2"/>
          <a:stretch>
            <a:fillRect/>
          </a:stretch>
        </p:blipFill>
        <p:spPr>
          <a:xfrm>
            <a:off x="0" y="0"/>
            <a:ext cx="12192000" cy="6858000"/>
          </a:xfrm>
          <a:prstGeom prst="rect">
            <a:avLst/>
          </a:prstGeom>
          <a:noFill/>
          <a:ln w="9525">
            <a:noFill/>
          </a:ln>
        </p:spPr>
      </p:pic>
      <p:pic>
        <p:nvPicPr>
          <p:cNvPr id="3075" name="图片 9"/>
          <p:cNvPicPr>
            <a:picLocks noChangeAspect="1"/>
          </p:cNvPicPr>
          <p:nvPr userDrawn="1"/>
        </p:nvPicPr>
        <p:blipFill>
          <a:blip r:embed="rId3"/>
          <a:stretch>
            <a:fillRect/>
          </a:stretch>
        </p:blipFill>
        <p:spPr>
          <a:xfrm>
            <a:off x="0" y="4359275"/>
            <a:ext cx="12192000" cy="2339975"/>
          </a:xfrm>
          <a:prstGeom prst="rect">
            <a:avLst/>
          </a:prstGeom>
          <a:noFill/>
          <a:ln w="9525">
            <a:noFill/>
          </a:ln>
        </p:spPr>
      </p:pic>
      <p:sp>
        <p:nvSpPr>
          <p:cNvPr id="9" name="矩形 8"/>
          <p:cNvSpPr/>
          <p:nvPr/>
        </p:nvSpPr>
        <p:spPr>
          <a:xfrm>
            <a:off x="0" y="6234113"/>
            <a:ext cx="12192000" cy="62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3077" name="图片 13"/>
          <p:cNvPicPr>
            <a:picLocks noChangeAspect="1"/>
          </p:cNvPicPr>
          <p:nvPr userDrawn="1"/>
        </p:nvPicPr>
        <p:blipFill>
          <a:blip r:embed="rId4"/>
          <a:stretch>
            <a:fillRect/>
          </a:stretch>
        </p:blipFill>
        <p:spPr>
          <a:xfrm>
            <a:off x="192088" y="6340475"/>
            <a:ext cx="1231900" cy="409575"/>
          </a:xfrm>
          <a:prstGeom prst="rect">
            <a:avLst/>
          </a:prstGeom>
          <a:noFill/>
          <a:ln w="9525">
            <a:noFill/>
          </a:ln>
        </p:spPr>
      </p:pic>
      <p:sp>
        <p:nvSpPr>
          <p:cNvPr id="11" name="文本框 15"/>
          <p:cNvSpPr txBox="1">
            <a:spLocks noChangeArrowheads="1"/>
          </p:cNvSpPr>
          <p:nvPr/>
        </p:nvSpPr>
        <p:spPr bwMode="auto">
          <a:xfrm>
            <a:off x="8301038" y="6361113"/>
            <a:ext cx="3890963" cy="369888"/>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ko-KR"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Zhejiang Reallin Electron Co., Ltd</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F939402-F408-47D8-8A90-9B48EA6EAC74}" type="datetime1">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4098" name="Picture 15"/>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9" name="矩形 8"/>
          <p:cNvSpPr/>
          <p:nvPr/>
        </p:nvSpPr>
        <p:spPr>
          <a:xfrm flipH="1">
            <a:off x="0" y="6623050"/>
            <a:ext cx="12192000" cy="241300"/>
          </a:xfrm>
          <a:prstGeom prst="rect">
            <a:avLst/>
          </a:prstGeom>
          <a:solidFill>
            <a:srgbClr val="014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4101" name="组合 3"/>
          <p:cNvGrpSpPr/>
          <p:nvPr userDrawn="1"/>
        </p:nvGrpSpPr>
        <p:grpSpPr>
          <a:xfrm>
            <a:off x="9525" y="338138"/>
            <a:ext cx="704850" cy="428625"/>
            <a:chOff x="1" y="379912"/>
            <a:chExt cx="814387" cy="489972"/>
          </a:xfrm>
        </p:grpSpPr>
        <p:sp>
          <p:nvSpPr>
            <p:cNvPr id="11" name="五边形 5"/>
            <p:cNvSpPr/>
            <p:nvPr/>
          </p:nvSpPr>
          <p:spPr>
            <a:xfrm>
              <a:off x="1" y="379912"/>
              <a:ext cx="647475" cy="489972"/>
            </a:xfrm>
            <a:prstGeom prst="homePlate">
              <a:avLst>
                <a:gd name="adj" fmla="val 33476"/>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燕尾形 6"/>
            <p:cNvSpPr/>
            <p:nvPr/>
          </p:nvSpPr>
          <p:spPr>
            <a:xfrm>
              <a:off x="550262" y="379912"/>
              <a:ext cx="264126" cy="489972"/>
            </a:xfrm>
            <a:prstGeom prst="chevron">
              <a:avLst>
                <a:gd name="adj" fmla="val 76248"/>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grpSp>
      <p:sp>
        <p:nvSpPr>
          <p:cNvPr id="13"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050A9EE-2DA1-49B2-A927-8F1B07A8F487}" type="datetime1">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pic>
        <p:nvPicPr>
          <p:cNvPr id="2" name="图片 1" descr="瑞银logo副本"/>
          <p:cNvPicPr>
            <a:picLocks noChangeAspect="1"/>
          </p:cNvPicPr>
          <p:nvPr userDrawn="1"/>
        </p:nvPicPr>
        <p:blipFill>
          <a:blip r:embed="rId3"/>
          <a:stretch>
            <a:fillRect/>
          </a:stretch>
        </p:blipFill>
        <p:spPr>
          <a:xfrm>
            <a:off x="11158220" y="5715"/>
            <a:ext cx="751205" cy="761365"/>
          </a:xfrm>
          <a:prstGeom prst="rect">
            <a:avLst/>
          </a:prstGeom>
        </p:spPr>
      </p:pic>
    </p:spTree>
  </p:cSld>
  <p:clrMapOvr>
    <a:masterClrMapping/>
  </p:clrMapOvr>
  <p:hf sldNum="0" hdr="0" ft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DCDDF1A-0014-460B-A4E2-53B5C0FCAD37}" type="datetime1">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image" Target="../media/image42.png"/><Relationship Id="rId7" Type="http://schemas.openxmlformats.org/officeDocument/2006/relationships/tags" Target="../tags/tag29.xml"/><Relationship Id="rId6" Type="http://schemas.openxmlformats.org/officeDocument/2006/relationships/image" Target="../media/image41.png"/><Relationship Id="rId5" Type="http://schemas.openxmlformats.org/officeDocument/2006/relationships/tags" Target="../tags/tag28.xml"/><Relationship Id="rId4" Type="http://schemas.openxmlformats.org/officeDocument/2006/relationships/image" Target="../media/image40.png"/><Relationship Id="rId3" Type="http://schemas.openxmlformats.org/officeDocument/2006/relationships/tags" Target="../tags/tag27.xml"/><Relationship Id="rId2" Type="http://schemas.openxmlformats.org/officeDocument/2006/relationships/image" Target="../media/image39.png"/><Relationship Id="rId13" Type="http://schemas.openxmlformats.org/officeDocument/2006/relationships/slideLayout" Target="../slideLayouts/slideLayout3.xml"/><Relationship Id="rId12" Type="http://schemas.openxmlformats.org/officeDocument/2006/relationships/tags" Target="../tags/tag31.xml"/><Relationship Id="rId11" Type="http://schemas.openxmlformats.org/officeDocument/2006/relationships/image" Target="../media/image44.jpeg"/><Relationship Id="rId10" Type="http://schemas.openxmlformats.org/officeDocument/2006/relationships/image" Target="../media/image43.jpeg"/><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jpeg"/><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4.png"/><Relationship Id="rId1"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7.png"/><Relationship Id="rId1"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9.png"/><Relationship Id="rId1"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tags" Target="../tags/tag35.xml"/><Relationship Id="rId4" Type="http://schemas.openxmlformats.org/officeDocument/2006/relationships/image" Target="../media/image61.png"/><Relationship Id="rId3" Type="http://schemas.openxmlformats.org/officeDocument/2006/relationships/tags" Target="../tags/tag34.xml"/><Relationship Id="rId2" Type="http://schemas.openxmlformats.org/officeDocument/2006/relationships/image" Target="../media/image60.png"/><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65.jpeg"/><Relationship Id="rId5" Type="http://schemas.openxmlformats.org/officeDocument/2006/relationships/tags" Target="../tags/tag38.xml"/><Relationship Id="rId4" Type="http://schemas.openxmlformats.org/officeDocument/2006/relationships/image" Target="../media/image64.jpeg"/><Relationship Id="rId3" Type="http://schemas.openxmlformats.org/officeDocument/2006/relationships/tags" Target="../tags/tag37.xml"/><Relationship Id="rId2" Type="http://schemas.openxmlformats.org/officeDocument/2006/relationships/image" Target="../media/image63.jpeg"/><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67.jpeg"/><Relationship Id="rId1" Type="http://schemas.openxmlformats.org/officeDocument/2006/relationships/image" Target="../media/image66.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68.jpeg"/><Relationship Id="rId1" Type="http://schemas.openxmlformats.org/officeDocument/2006/relationships/image" Target="../media/image66.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image" Target="../media/image69.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76.png"/><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27.xml.rels><?xml version="1.0" encoding="UTF-8" standalone="yes"?>
<Relationships xmlns="http://schemas.openxmlformats.org/package/2006/relationships"><Relationship Id="rId9" Type="http://schemas.openxmlformats.org/officeDocument/2006/relationships/image" Target="../media/image91.png"/><Relationship Id="rId8" Type="http://schemas.openxmlformats.org/officeDocument/2006/relationships/image" Target="../media/image90.png"/><Relationship Id="rId7" Type="http://schemas.openxmlformats.org/officeDocument/2006/relationships/image" Target="../media/image89.png"/><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 Id="rId3" Type="http://schemas.openxmlformats.org/officeDocument/2006/relationships/image" Target="../media/image85.jpeg"/><Relationship Id="rId2" Type="http://schemas.openxmlformats.org/officeDocument/2006/relationships/image" Target="../media/image84.png"/><Relationship Id="rId11" Type="http://schemas.openxmlformats.org/officeDocument/2006/relationships/slideLayout" Target="../slideLayouts/slideLayout3.xml"/><Relationship Id="rId10" Type="http://schemas.openxmlformats.org/officeDocument/2006/relationships/image" Target="../media/image92.png"/><Relationship Id="rId1" Type="http://schemas.openxmlformats.org/officeDocument/2006/relationships/image" Target="../media/image83.png"/></Relationships>
</file>

<file path=ppt/slides/_rels/slide28.xml.rels><?xml version="1.0" encoding="UTF-8" standalone="yes"?>
<Relationships xmlns="http://schemas.openxmlformats.org/package/2006/relationships"><Relationship Id="rId9" Type="http://schemas.openxmlformats.org/officeDocument/2006/relationships/image" Target="../media/image101.png"/><Relationship Id="rId8" Type="http://schemas.openxmlformats.org/officeDocument/2006/relationships/image" Target="../media/image100.png"/><Relationship Id="rId7" Type="http://schemas.openxmlformats.org/officeDocument/2006/relationships/image" Target="../media/image99.png"/><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3" Type="http://schemas.openxmlformats.org/officeDocument/2006/relationships/image" Target="../media/image95.png"/><Relationship Id="rId2" Type="http://schemas.openxmlformats.org/officeDocument/2006/relationships/image" Target="../media/image94.png"/><Relationship Id="rId12" Type="http://schemas.openxmlformats.org/officeDocument/2006/relationships/slideLayout" Target="../slideLayouts/slideLayout3.xml"/><Relationship Id="rId11" Type="http://schemas.openxmlformats.org/officeDocument/2006/relationships/image" Target="../media/image103.png"/><Relationship Id="rId10" Type="http://schemas.openxmlformats.org/officeDocument/2006/relationships/image" Target="../media/image102.png"/><Relationship Id="rId1" Type="http://schemas.openxmlformats.org/officeDocument/2006/relationships/image" Target="../media/image9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4.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image" Target="../media/image8.jpeg"/><Relationship Id="rId3" Type="http://schemas.openxmlformats.org/officeDocument/2006/relationships/tags" Target="../tags/tag3.xml"/><Relationship Id="rId2" Type="http://schemas.openxmlformats.org/officeDocument/2006/relationships/image" Target="../media/image7.jpeg"/><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6.png"/><Relationship Id="rId1" Type="http://schemas.openxmlformats.org/officeDocument/2006/relationships/image" Target="../media/image10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7.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image" Target="../media/image10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4.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tags" Target="../tags/tag7.xml"/><Relationship Id="rId4" Type="http://schemas.openxmlformats.org/officeDocument/2006/relationships/image" Target="../media/image12.jpeg"/><Relationship Id="rId3" Type="http://schemas.openxmlformats.org/officeDocument/2006/relationships/tags" Target="../tags/tag6.xml"/><Relationship Id="rId2" Type="http://schemas.openxmlformats.org/officeDocument/2006/relationships/image" Target="../media/image11.png"/><Relationship Id="rId10"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image" Target="../media/image20.jpeg"/><Relationship Id="rId6" Type="http://schemas.openxmlformats.org/officeDocument/2006/relationships/tags" Target="../tags/tag10.xml"/><Relationship Id="rId5" Type="http://schemas.openxmlformats.org/officeDocument/2006/relationships/image" Target="../media/image19.jpeg"/><Relationship Id="rId4" Type="http://schemas.openxmlformats.org/officeDocument/2006/relationships/tags" Target="../tags/tag9.xml"/><Relationship Id="rId3" Type="http://schemas.openxmlformats.org/officeDocument/2006/relationships/image" Target="../media/image18.jpeg"/><Relationship Id="rId2" Type="http://schemas.openxmlformats.org/officeDocument/2006/relationships/tags" Target="../tags/tag8.xml"/><Relationship Id="rId15" Type="http://schemas.openxmlformats.org/officeDocument/2006/relationships/slideLayout" Target="../slideLayouts/slideLayout3.xml"/><Relationship Id="rId14" Type="http://schemas.openxmlformats.org/officeDocument/2006/relationships/image" Target="../media/image22.jpeg"/><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image" Target="../media/image21.jpeg"/><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tags" Target="../tags/tag19.xml"/><Relationship Id="rId7" Type="http://schemas.openxmlformats.org/officeDocument/2006/relationships/image" Target="../media/image26.jpeg"/><Relationship Id="rId6" Type="http://schemas.openxmlformats.org/officeDocument/2006/relationships/tags" Target="../tags/tag18.xml"/><Relationship Id="rId5" Type="http://schemas.openxmlformats.org/officeDocument/2006/relationships/image" Target="../media/image25.jpeg"/><Relationship Id="rId4" Type="http://schemas.openxmlformats.org/officeDocument/2006/relationships/tags" Target="../tags/tag17.xml"/><Relationship Id="rId3" Type="http://schemas.openxmlformats.org/officeDocument/2006/relationships/image" Target="../media/image24.png"/><Relationship Id="rId2" Type="http://schemas.openxmlformats.org/officeDocument/2006/relationships/image" Target="../media/image23.jpeg"/><Relationship Id="rId10" Type="http://schemas.openxmlformats.org/officeDocument/2006/relationships/slideLayout" Target="../slideLayouts/slideLayout3.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media/image31.jpeg"/><Relationship Id="rId7" Type="http://schemas.openxmlformats.org/officeDocument/2006/relationships/tags" Target="../tags/tag23.xml"/><Relationship Id="rId6" Type="http://schemas.openxmlformats.org/officeDocument/2006/relationships/image" Target="../media/image30.jpeg"/><Relationship Id="rId5" Type="http://schemas.openxmlformats.org/officeDocument/2006/relationships/tags" Target="../tags/tag22.xml"/><Relationship Id="rId4" Type="http://schemas.openxmlformats.org/officeDocument/2006/relationships/image" Target="../media/image29.jpeg"/><Relationship Id="rId3" Type="http://schemas.openxmlformats.org/officeDocument/2006/relationships/tags" Target="../tags/tag21.xml"/><Relationship Id="rId2" Type="http://schemas.openxmlformats.org/officeDocument/2006/relationships/image" Target="../media/image28.jpeg"/><Relationship Id="rId12" Type="http://schemas.openxmlformats.org/officeDocument/2006/relationships/slideLayout" Target="../slideLayouts/slideLayout3.xml"/><Relationship Id="rId11" Type="http://schemas.openxmlformats.org/officeDocument/2006/relationships/tags" Target="../tags/tag25.xml"/><Relationship Id="rId10" Type="http://schemas.openxmlformats.org/officeDocument/2006/relationships/image" Target="../media/image32.jpeg"/><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678238" y="2674938"/>
            <a:ext cx="7910513" cy="2660650"/>
          </a:xfrm>
          <a:prstGeom prst="rect">
            <a:avLst/>
          </a:prstGeom>
          <a:noFill/>
          <a:effectLst>
            <a:outerShdw blurRad="50800" dist="38100" dir="2700000" algn="tl" rotWithShape="0">
              <a:prstClr val="black">
                <a:alpha val="40000"/>
              </a:prstClr>
            </a:outerShdw>
          </a:effectLst>
        </p:spPr>
        <p:txBody>
          <a:bodyPr>
            <a:spAutoFit/>
          </a:bodyPr>
          <a:lstStyle/>
          <a:p>
            <a:pPr marR="0" defTabSz="914400">
              <a:buClrTx/>
              <a:buSzTx/>
              <a:buFontTx/>
              <a:buNone/>
              <a:defRPr/>
            </a:pPr>
            <a:r>
              <a:rPr kumimoji="0" lang="zh-CN" altLang="en-US" sz="4400" kern="1200" cap="none" spc="0" normalizeH="0" baseline="0" noProof="1">
                <a:solidFill>
                  <a:schemeClr val="bg1"/>
                </a:solidFill>
                <a:latin typeface="仿宋" panose="02010609060101010101" pitchFamily="49" charset="-122"/>
                <a:ea typeface="仿宋" panose="02010609060101010101" pitchFamily="49" charset="-122"/>
                <a:cs typeface="仿宋" panose="02010609060101010101" pitchFamily="49" charset="-122"/>
                <a:sym typeface="+mn-lt"/>
              </a:rPr>
              <a:t>浙江瑞银电子有限公司</a:t>
            </a:r>
            <a:endParaRPr kumimoji="0" lang="zh-CN" altLang="en-US" sz="4400" kern="1200" cap="none" spc="0" normalizeH="0" baseline="0" noProof="1">
              <a:solidFill>
                <a:schemeClr val="bg1"/>
              </a:solidFill>
              <a:latin typeface="仿宋" panose="02010609060101010101" pitchFamily="49" charset="-122"/>
              <a:ea typeface="仿宋" panose="02010609060101010101" pitchFamily="49" charset="-122"/>
              <a:cs typeface="仿宋" panose="02010609060101010101" pitchFamily="49" charset="-122"/>
              <a:sym typeface="+mn-lt"/>
            </a:endParaRPr>
          </a:p>
          <a:p>
            <a:pPr marR="0" algn="r" defTabSz="914400">
              <a:lnSpc>
                <a:spcPct val="110000"/>
              </a:lnSpc>
              <a:buClrTx/>
              <a:buSzTx/>
              <a:buFontTx/>
              <a:buNone/>
              <a:defRPr/>
            </a:pPr>
            <a:r>
              <a:rPr kumimoji="0" lang="en-US" altLang="zh-CN" sz="3000" kern="1200" cap="none" spc="0" normalizeH="0" baseline="0" noProof="1">
                <a:solidFill>
                  <a:schemeClr val="bg1"/>
                </a:solidFill>
                <a:latin typeface="仿宋" panose="02010609060101010101" pitchFamily="49" charset="-122"/>
                <a:ea typeface="仿宋" panose="02010609060101010101" pitchFamily="49" charset="-122"/>
                <a:cs typeface="仿宋" panose="02010609060101010101" pitchFamily="49" charset="-122"/>
                <a:sym typeface="+mn-lt"/>
              </a:rPr>
              <a:t>——</a:t>
            </a:r>
            <a:r>
              <a:rPr kumimoji="0" lang="zh-CN" altLang="en-US" sz="3000" kern="1200" cap="none" spc="0" normalizeH="0" baseline="0" noProof="1">
                <a:solidFill>
                  <a:schemeClr val="bg1"/>
                </a:solidFill>
                <a:latin typeface="仿宋" panose="02010609060101010101" pitchFamily="49" charset="-122"/>
                <a:ea typeface="仿宋" panose="02010609060101010101" pitchFamily="49" charset="-122"/>
                <a:cs typeface="仿宋" panose="02010609060101010101" pitchFamily="49" charset="-122"/>
                <a:sym typeface="+mn-lt"/>
              </a:rPr>
              <a:t>企业简介</a:t>
            </a:r>
            <a:endParaRPr kumimoji="0" lang="zh-CN" altLang="en-US" sz="4400" kern="1200" cap="none" spc="0" normalizeH="0" baseline="0" noProof="1">
              <a:solidFill>
                <a:schemeClr val="bg1"/>
              </a:solidFill>
              <a:latin typeface="仿宋" panose="02010609060101010101" pitchFamily="49" charset="-122"/>
              <a:ea typeface="仿宋" panose="02010609060101010101" pitchFamily="49" charset="-122"/>
              <a:cs typeface="仿宋" panose="02010609060101010101" pitchFamily="49" charset="-122"/>
              <a:sym typeface="+mn-lt"/>
            </a:endParaRPr>
          </a:p>
          <a:p>
            <a:pPr marR="0" defTabSz="914400">
              <a:lnSpc>
                <a:spcPct val="150000"/>
              </a:lnSpc>
              <a:buClrTx/>
              <a:buSzTx/>
              <a:buFontTx/>
              <a:buNone/>
              <a:defRPr/>
            </a:pPr>
            <a:endParaRPr kumimoji="0" lang="zh-CN" altLang="en-US" b="1" kern="1200" cap="none" spc="0" normalizeH="0" baseline="0" noProof="1">
              <a:solidFill>
                <a:schemeClr val="bg1"/>
              </a:solidFill>
              <a:latin typeface="仿宋" panose="02010609060101010101" pitchFamily="49" charset="-122"/>
              <a:ea typeface="仿宋" panose="02010609060101010101" pitchFamily="49" charset="-122"/>
              <a:cs typeface="仿宋" panose="02010609060101010101" pitchFamily="49" charset="-122"/>
              <a:sym typeface="+mn-ea"/>
            </a:endParaRPr>
          </a:p>
          <a:p>
            <a:pPr marL="457200" marR="0" lvl="1" indent="0" algn="l" defTabSz="914400" rtl="0" eaLnBrk="0" fontAlgn="base" latinLnBrk="0" hangingPunct="0">
              <a:lnSpc>
                <a:spcPct val="15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bg1"/>
              </a:solidFill>
              <a:effectLst/>
              <a:uLnTx/>
              <a:uFillTx/>
              <a:latin typeface="华文楷体" panose="02010600040101010101" pitchFamily="2" charset="-122"/>
              <a:ea typeface="华文楷体" panose="02010600040101010101" pitchFamily="2" charset="-122"/>
              <a:cs typeface="微软雅黑" panose="020B0503020204020204" pitchFamily="34" charset="-122"/>
              <a:sym typeface="+mn-ea"/>
            </a:endParaRPr>
          </a:p>
          <a:p>
            <a:pPr marL="457200" marR="0" lvl="1" indent="0" algn="l" defTabSz="914400" rtl="0" eaLnBrk="0" fontAlgn="base"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bg1"/>
              </a:solidFill>
              <a:effectLst/>
              <a:uLnTx/>
              <a:uFillTx/>
              <a:latin typeface="华文楷体" panose="02010600040101010101" pitchFamily="2" charset="-122"/>
              <a:ea typeface="华文楷体" panose="02010600040101010101" pitchFamily="2" charset="-122"/>
              <a:cs typeface="+mn-ea"/>
              <a:sym typeface="+mn-lt"/>
            </a:endParaRPr>
          </a:p>
          <a:p>
            <a:pPr marR="0" defTabSz="914400">
              <a:buClrTx/>
              <a:buSzTx/>
              <a:buFontTx/>
              <a:buNone/>
              <a:defRPr/>
            </a:pPr>
            <a:endParaRPr kumimoji="0" lang="zh-CN" altLang="en-US" kern="1200" cap="none" spc="0" normalizeH="0" baseline="0" noProof="1">
              <a:solidFill>
                <a:schemeClr val="bg1"/>
              </a:solidFill>
              <a:latin typeface="华文楷体" panose="02010600040101010101" pitchFamily="2" charset="-122"/>
              <a:ea typeface="华文楷体" panose="02010600040101010101" pitchFamily="2" charset="-122"/>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srcRect/>
          <a:stretch>
            <a:fillRect/>
          </a:stretch>
        </p:blipFill>
        <p:spPr>
          <a:xfrm>
            <a:off x="865504" y="1393189"/>
            <a:ext cx="3418206" cy="4558031"/>
          </a:xfrm>
          <a:custGeom>
            <a:avLst/>
            <a:gdLst>
              <a:gd name="connsiteX0" fmla="*/ 0 w 3662677"/>
              <a:gd name="connsiteY0" fmla="*/ 0 h 4883568"/>
              <a:gd name="connsiteX1" fmla="*/ 3662677 w 3662677"/>
              <a:gd name="connsiteY1" fmla="*/ 0 h 4883568"/>
              <a:gd name="connsiteX2" fmla="*/ 3662677 w 3662677"/>
              <a:gd name="connsiteY2" fmla="*/ 4883568 h 4883568"/>
              <a:gd name="connsiteX3" fmla="*/ 0 w 3662677"/>
              <a:gd name="connsiteY3" fmla="*/ 4883568 h 4883568"/>
            </a:gdLst>
            <a:ahLst/>
            <a:cxnLst>
              <a:cxn ang="0">
                <a:pos x="connsiteX0" y="connsiteY0"/>
              </a:cxn>
              <a:cxn ang="0">
                <a:pos x="connsiteX1" y="connsiteY1"/>
              </a:cxn>
              <a:cxn ang="0">
                <a:pos x="connsiteX2" y="connsiteY2"/>
              </a:cxn>
              <a:cxn ang="0">
                <a:pos x="connsiteX3" y="connsiteY3"/>
              </a:cxn>
            </a:cxnLst>
            <a:rect l="l" t="t" r="r" b="b"/>
            <a:pathLst>
              <a:path w="3662677" h="4883568">
                <a:moveTo>
                  <a:pt x="0" y="0"/>
                </a:moveTo>
                <a:lnTo>
                  <a:pt x="3662677" y="0"/>
                </a:lnTo>
                <a:lnTo>
                  <a:pt x="3662677" y="4883568"/>
                </a:lnTo>
                <a:lnTo>
                  <a:pt x="0" y="4883568"/>
                </a:lnTo>
                <a:close/>
              </a:path>
            </a:pathLst>
          </a:custGeom>
        </p:spPr>
      </p:pic>
      <p:pic>
        <p:nvPicPr>
          <p:cNvPr id="16" name="图片 15"/>
          <p:cNvPicPr>
            <a:picLocks noChangeAspect="1"/>
          </p:cNvPicPr>
          <p:nvPr>
            <p:custDataLst>
              <p:tags r:id="rId3"/>
            </p:custDataLst>
          </p:nvPr>
        </p:nvPicPr>
        <p:blipFill>
          <a:blip r:embed="rId4"/>
          <a:srcRect/>
          <a:stretch>
            <a:fillRect/>
          </a:stretch>
        </p:blipFill>
        <p:spPr>
          <a:xfrm>
            <a:off x="4402453" y="1393190"/>
            <a:ext cx="3375025" cy="2531110"/>
          </a:xfrm>
          <a:custGeom>
            <a:avLst/>
            <a:gdLst>
              <a:gd name="connsiteX0" fmla="*/ 0 w 3548925"/>
              <a:gd name="connsiteY0" fmla="*/ 0 h 2661694"/>
              <a:gd name="connsiteX1" fmla="*/ 3548925 w 3548925"/>
              <a:gd name="connsiteY1" fmla="*/ 0 h 2661694"/>
              <a:gd name="connsiteX2" fmla="*/ 3548925 w 3548925"/>
              <a:gd name="connsiteY2" fmla="*/ 2661694 h 2661694"/>
              <a:gd name="connsiteX3" fmla="*/ 0 w 3548925"/>
              <a:gd name="connsiteY3" fmla="*/ 2661694 h 2661694"/>
            </a:gdLst>
            <a:ahLst/>
            <a:cxnLst>
              <a:cxn ang="0">
                <a:pos x="connsiteX0" y="connsiteY0"/>
              </a:cxn>
              <a:cxn ang="0">
                <a:pos x="connsiteX1" y="connsiteY1"/>
              </a:cxn>
              <a:cxn ang="0">
                <a:pos x="connsiteX2" y="connsiteY2"/>
              </a:cxn>
              <a:cxn ang="0">
                <a:pos x="connsiteX3" y="connsiteY3"/>
              </a:cxn>
            </a:cxnLst>
            <a:rect l="l" t="t" r="r" b="b"/>
            <a:pathLst>
              <a:path w="3548925" h="2661694">
                <a:moveTo>
                  <a:pt x="0" y="0"/>
                </a:moveTo>
                <a:lnTo>
                  <a:pt x="3548925" y="0"/>
                </a:lnTo>
                <a:lnTo>
                  <a:pt x="3548925" y="2661694"/>
                </a:lnTo>
                <a:lnTo>
                  <a:pt x="0" y="2661694"/>
                </a:lnTo>
                <a:close/>
              </a:path>
            </a:pathLst>
          </a:custGeom>
        </p:spPr>
      </p:pic>
      <p:pic>
        <p:nvPicPr>
          <p:cNvPr id="21" name="图片 20"/>
          <p:cNvPicPr>
            <a:picLocks noChangeAspect="1"/>
          </p:cNvPicPr>
          <p:nvPr>
            <p:custDataLst>
              <p:tags r:id="rId5"/>
            </p:custDataLst>
          </p:nvPr>
        </p:nvPicPr>
        <p:blipFill>
          <a:blip r:embed="rId6"/>
          <a:srcRect/>
          <a:stretch>
            <a:fillRect/>
          </a:stretch>
        </p:blipFill>
        <p:spPr>
          <a:xfrm>
            <a:off x="8678544" y="4018915"/>
            <a:ext cx="2576195" cy="1932306"/>
          </a:xfrm>
          <a:custGeom>
            <a:avLst/>
            <a:gdLst>
              <a:gd name="connsiteX0" fmla="*/ 0 w 2635250"/>
              <a:gd name="connsiteY0" fmla="*/ 0 h 1976438"/>
              <a:gd name="connsiteX1" fmla="*/ 2635250 w 2635250"/>
              <a:gd name="connsiteY1" fmla="*/ 0 h 1976438"/>
              <a:gd name="connsiteX2" fmla="*/ 2635250 w 2635250"/>
              <a:gd name="connsiteY2" fmla="*/ 1976438 h 1976438"/>
              <a:gd name="connsiteX3" fmla="*/ 0 w 2635250"/>
              <a:gd name="connsiteY3" fmla="*/ 1976438 h 1976438"/>
            </a:gdLst>
            <a:ahLst/>
            <a:cxnLst>
              <a:cxn ang="0">
                <a:pos x="connsiteX0" y="connsiteY0"/>
              </a:cxn>
              <a:cxn ang="0">
                <a:pos x="connsiteX1" y="connsiteY1"/>
              </a:cxn>
              <a:cxn ang="0">
                <a:pos x="connsiteX2" y="connsiteY2"/>
              </a:cxn>
              <a:cxn ang="0">
                <a:pos x="connsiteX3" y="connsiteY3"/>
              </a:cxn>
            </a:cxnLst>
            <a:rect l="l" t="t" r="r" b="b"/>
            <a:pathLst>
              <a:path w="2635250" h="1976438">
                <a:moveTo>
                  <a:pt x="0" y="0"/>
                </a:moveTo>
                <a:lnTo>
                  <a:pt x="2635250" y="0"/>
                </a:lnTo>
                <a:lnTo>
                  <a:pt x="2635250" y="1976438"/>
                </a:lnTo>
                <a:lnTo>
                  <a:pt x="0" y="1976438"/>
                </a:lnTo>
                <a:close/>
              </a:path>
            </a:pathLst>
          </a:custGeom>
        </p:spPr>
      </p:pic>
      <p:pic>
        <p:nvPicPr>
          <p:cNvPr id="22" name="图片 21"/>
          <p:cNvPicPr>
            <a:picLocks noChangeAspect="1"/>
          </p:cNvPicPr>
          <p:nvPr>
            <p:custDataLst>
              <p:tags r:id="rId7"/>
            </p:custDataLst>
          </p:nvPr>
        </p:nvPicPr>
        <p:blipFill>
          <a:blip r:embed="rId8"/>
          <a:srcRect/>
          <a:stretch>
            <a:fillRect/>
          </a:stretch>
        </p:blipFill>
        <p:spPr>
          <a:xfrm>
            <a:off x="4400233" y="4021454"/>
            <a:ext cx="2572385" cy="1929765"/>
          </a:xfrm>
          <a:custGeom>
            <a:avLst/>
            <a:gdLst>
              <a:gd name="connsiteX0" fmla="*/ 0 w 2635250"/>
              <a:gd name="connsiteY0" fmla="*/ 0 h 1976438"/>
              <a:gd name="connsiteX1" fmla="*/ 2635250 w 2635250"/>
              <a:gd name="connsiteY1" fmla="*/ 0 h 1976438"/>
              <a:gd name="connsiteX2" fmla="*/ 2635250 w 2635250"/>
              <a:gd name="connsiteY2" fmla="*/ 1976438 h 1976438"/>
              <a:gd name="connsiteX3" fmla="*/ 0 w 2635250"/>
              <a:gd name="connsiteY3" fmla="*/ 1976438 h 1976438"/>
            </a:gdLst>
            <a:ahLst/>
            <a:cxnLst>
              <a:cxn ang="0">
                <a:pos x="connsiteX0" y="connsiteY0"/>
              </a:cxn>
              <a:cxn ang="0">
                <a:pos x="connsiteX1" y="connsiteY1"/>
              </a:cxn>
              <a:cxn ang="0">
                <a:pos x="connsiteX2" y="connsiteY2"/>
              </a:cxn>
              <a:cxn ang="0">
                <a:pos x="connsiteX3" y="connsiteY3"/>
              </a:cxn>
            </a:cxnLst>
            <a:rect l="l" t="t" r="r" b="b"/>
            <a:pathLst>
              <a:path w="2635250" h="1976438">
                <a:moveTo>
                  <a:pt x="0" y="0"/>
                </a:moveTo>
                <a:lnTo>
                  <a:pt x="2635250" y="0"/>
                </a:lnTo>
                <a:lnTo>
                  <a:pt x="2635250" y="1976438"/>
                </a:lnTo>
                <a:lnTo>
                  <a:pt x="0" y="1976438"/>
                </a:lnTo>
                <a:close/>
              </a:path>
            </a:pathLst>
          </a:custGeom>
        </p:spPr>
      </p:pic>
      <p:sp>
        <p:nvSpPr>
          <p:cNvPr id="21510" name="Text Placeholder 2"/>
          <p:cNvSpPr txBox="1"/>
          <p:nvPr/>
        </p:nvSpPr>
        <p:spPr>
          <a:xfrm>
            <a:off x="708025" y="336550"/>
            <a:ext cx="41021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en-US" dirty="0">
                <a:sym typeface="Arial" panose="020B0604020202020204" pitchFamily="34" charset="0"/>
              </a:rPr>
              <a:t>行业领先的智能化设备</a:t>
            </a:r>
            <a:endParaRPr lang="zh-CN" altLang="en-US" dirty="0">
              <a:sym typeface="Arial" panose="020B0604020202020204" pitchFamily="34" charset="0"/>
            </a:endParaRPr>
          </a:p>
        </p:txBody>
      </p:sp>
      <p:pic>
        <p:nvPicPr>
          <p:cNvPr id="21511" name="图片 1" descr="CR0A7446"/>
          <p:cNvPicPr>
            <a:picLocks noChangeAspect="1"/>
          </p:cNvPicPr>
          <p:nvPr>
            <p:custDataLst>
              <p:tags r:id="rId9"/>
            </p:custDataLst>
          </p:nvPr>
        </p:nvPicPr>
        <p:blipFill>
          <a:blip r:embed="rId10"/>
          <a:srcRect/>
          <a:stretch>
            <a:fillRect/>
          </a:stretch>
        </p:blipFill>
        <p:spPr>
          <a:xfrm>
            <a:off x="7067550" y="4021138"/>
            <a:ext cx="1549400" cy="1931987"/>
          </a:xfrm>
          <a:prstGeom prst="rect">
            <a:avLst/>
          </a:prstGeom>
          <a:noFill/>
          <a:ln w="9525">
            <a:noFill/>
          </a:ln>
        </p:spPr>
      </p:pic>
      <p:pic>
        <p:nvPicPr>
          <p:cNvPr id="21512" name="图片 4" descr="CR0A7499"/>
          <p:cNvPicPr>
            <a:picLocks noChangeAspect="1"/>
          </p:cNvPicPr>
          <p:nvPr/>
        </p:nvPicPr>
        <p:blipFill>
          <a:blip r:embed="rId11"/>
          <a:srcRect/>
          <a:stretch>
            <a:fillRect/>
          </a:stretch>
        </p:blipFill>
        <p:spPr>
          <a:xfrm>
            <a:off x="7869238" y="1393825"/>
            <a:ext cx="3389312" cy="2524125"/>
          </a:xfrm>
          <a:prstGeom prst="rect">
            <a:avLst/>
          </a:prstGeom>
          <a:noFill/>
          <a:ln w="9525">
            <a:noFill/>
          </a:ln>
        </p:spPr>
      </p:pic>
    </p:spTree>
    <p:custDataLst>
      <p:tags r:id="rId1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1" descr="IMG_256"/>
          <p:cNvPicPr>
            <a:picLocks noChangeAspect="1"/>
          </p:cNvPicPr>
          <p:nvPr/>
        </p:nvPicPr>
        <p:blipFill>
          <a:blip r:embed="rId1"/>
          <a:stretch>
            <a:fillRect/>
          </a:stretch>
        </p:blipFill>
        <p:spPr>
          <a:xfrm>
            <a:off x="641350" y="1139825"/>
            <a:ext cx="2706688" cy="1433513"/>
          </a:xfrm>
          <a:prstGeom prst="rect">
            <a:avLst/>
          </a:prstGeom>
          <a:noFill/>
          <a:ln w="9525">
            <a:noFill/>
          </a:ln>
        </p:spPr>
      </p:pic>
      <p:pic>
        <p:nvPicPr>
          <p:cNvPr id="22531" name="图片 8" descr="IMG_256"/>
          <p:cNvPicPr>
            <a:picLocks noChangeAspect="1"/>
          </p:cNvPicPr>
          <p:nvPr/>
        </p:nvPicPr>
        <p:blipFill>
          <a:blip r:embed="rId2"/>
          <a:stretch>
            <a:fillRect/>
          </a:stretch>
        </p:blipFill>
        <p:spPr>
          <a:xfrm>
            <a:off x="3305175" y="1141413"/>
            <a:ext cx="2705100" cy="1431925"/>
          </a:xfrm>
          <a:prstGeom prst="rect">
            <a:avLst/>
          </a:prstGeom>
          <a:noFill/>
          <a:ln w="9525">
            <a:noFill/>
          </a:ln>
        </p:spPr>
      </p:pic>
      <p:pic>
        <p:nvPicPr>
          <p:cNvPr id="22532" name="图片 9" descr="IMG_256"/>
          <p:cNvPicPr>
            <a:picLocks noChangeAspect="1"/>
          </p:cNvPicPr>
          <p:nvPr/>
        </p:nvPicPr>
        <p:blipFill>
          <a:blip r:embed="rId3"/>
          <a:stretch>
            <a:fillRect/>
          </a:stretch>
        </p:blipFill>
        <p:spPr>
          <a:xfrm>
            <a:off x="6010275" y="1139825"/>
            <a:ext cx="2708275" cy="1433513"/>
          </a:xfrm>
          <a:prstGeom prst="rect">
            <a:avLst/>
          </a:prstGeom>
          <a:noFill/>
          <a:ln w="9525">
            <a:noFill/>
          </a:ln>
        </p:spPr>
      </p:pic>
      <p:pic>
        <p:nvPicPr>
          <p:cNvPr id="6" name="图片 5"/>
          <p:cNvPicPr>
            <a:picLocks noChangeAspect="1"/>
          </p:cNvPicPr>
          <p:nvPr/>
        </p:nvPicPr>
        <p:blipFill>
          <a:blip r:embed="rId4"/>
          <a:stretch>
            <a:fillRect/>
          </a:stretch>
        </p:blipFill>
        <p:spPr bwMode="auto">
          <a:xfrm>
            <a:off x="641350" y="2700338"/>
            <a:ext cx="5327650" cy="3729038"/>
          </a:xfrm>
          <a:prstGeom prst="rect">
            <a:avLst/>
          </a:prstGeom>
          <a:ln w="38100">
            <a:solidFill>
              <a:schemeClr val="bg1"/>
            </a:solidFill>
          </a:ln>
          <a:effectLst>
            <a:outerShdw blurRad="50800" dist="38100" dir="5400000" algn="tl" rotWithShape="0">
              <a:prstClr val="black">
                <a:alpha val="20000"/>
              </a:prstClr>
            </a:outerShdw>
          </a:effectLst>
        </p:spPr>
      </p:pic>
      <p:sp>
        <p:nvSpPr>
          <p:cNvPr id="22534" name="文本框 6"/>
          <p:cNvSpPr txBox="1"/>
          <p:nvPr/>
        </p:nvSpPr>
        <p:spPr>
          <a:xfrm>
            <a:off x="6330950" y="3557588"/>
            <a:ext cx="4889500" cy="22098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285750" lvl="0" indent="-285750" eaLnBrk="1" hangingPunct="1">
              <a:lnSpc>
                <a:spcPct val="200000"/>
              </a:lnSpc>
              <a:spcBef>
                <a:spcPct val="0"/>
              </a:spcBef>
              <a:buFont typeface="Wingdings" panose="05000000000000000000" pitchFamily="2" charset="2"/>
              <a:buChar char="Ø"/>
            </a:pPr>
            <a:r>
              <a:rPr lang="zh-CN" altLang="en-US" sz="1800" b="1" dirty="0">
                <a:latin typeface="仿宋" panose="02010609060101010101" pitchFamily="49" charset="-122"/>
                <a:ea typeface="仿宋" panose="02010609060101010101" pitchFamily="49" charset="-122"/>
              </a:rPr>
              <a:t>产线生产进度及流程信息化管理</a:t>
            </a:r>
            <a:endParaRPr lang="en-US" altLang="zh-CN" sz="1800" b="1" dirty="0">
              <a:latin typeface="仿宋" panose="02010609060101010101" pitchFamily="49" charset="-122"/>
              <a:ea typeface="仿宋" panose="02010609060101010101" pitchFamily="49" charset="-122"/>
            </a:endParaRPr>
          </a:p>
          <a:p>
            <a:pPr marL="285750" lvl="0" indent="-285750" eaLnBrk="1" hangingPunct="1">
              <a:lnSpc>
                <a:spcPct val="200000"/>
              </a:lnSpc>
              <a:spcBef>
                <a:spcPct val="0"/>
              </a:spcBef>
              <a:buFont typeface="Wingdings" panose="05000000000000000000" pitchFamily="2" charset="2"/>
              <a:buChar char="Ø"/>
            </a:pPr>
            <a:r>
              <a:rPr lang="zh-CN" altLang="en-US" sz="1800" b="1" dirty="0">
                <a:latin typeface="仿宋" panose="02010609060101010101" pitchFamily="49" charset="-122"/>
                <a:ea typeface="仿宋" panose="02010609060101010101" pitchFamily="49" charset="-122"/>
              </a:rPr>
              <a:t>所有产品及关键组件采用身份条码标签管理</a:t>
            </a:r>
            <a:endParaRPr lang="en-US" altLang="zh-CN" sz="1800" b="1" dirty="0">
              <a:latin typeface="仿宋" panose="02010609060101010101" pitchFamily="49" charset="-122"/>
              <a:ea typeface="仿宋" panose="02010609060101010101" pitchFamily="49" charset="-122"/>
            </a:endParaRPr>
          </a:p>
          <a:p>
            <a:pPr marL="285750" lvl="0" indent="-285750" eaLnBrk="1" hangingPunct="1">
              <a:lnSpc>
                <a:spcPct val="200000"/>
              </a:lnSpc>
              <a:spcBef>
                <a:spcPct val="0"/>
              </a:spcBef>
              <a:buFont typeface="Wingdings" panose="05000000000000000000" pitchFamily="2" charset="2"/>
              <a:buChar char="Ø"/>
            </a:pPr>
            <a:r>
              <a:rPr lang="zh-CN" altLang="en-US" sz="1800" b="1" dirty="0">
                <a:latin typeface="仿宋" panose="02010609060101010101" pitchFamily="49" charset="-122"/>
                <a:ea typeface="仿宋" panose="02010609060101010101" pitchFamily="49" charset="-122"/>
              </a:rPr>
              <a:t>产品全生命周期管理</a:t>
            </a:r>
            <a:endParaRPr lang="en-US" altLang="zh-CN" sz="1800" b="1" dirty="0">
              <a:latin typeface="仿宋" panose="02010609060101010101" pitchFamily="49" charset="-122"/>
              <a:ea typeface="仿宋" panose="02010609060101010101" pitchFamily="49" charset="-122"/>
            </a:endParaRPr>
          </a:p>
          <a:p>
            <a:pPr marL="285750" lvl="0" indent="-285750" eaLnBrk="1" hangingPunct="1">
              <a:lnSpc>
                <a:spcPct val="200000"/>
              </a:lnSpc>
              <a:spcBef>
                <a:spcPct val="0"/>
              </a:spcBef>
              <a:buFont typeface="Wingdings" panose="05000000000000000000" pitchFamily="2" charset="2"/>
              <a:buChar char="Ø"/>
            </a:pPr>
            <a:r>
              <a:rPr lang="zh-CN" altLang="en-US" sz="1800" b="1" dirty="0">
                <a:latin typeface="仿宋" panose="02010609060101010101" pitchFamily="49" charset="-122"/>
                <a:ea typeface="仿宋" panose="02010609060101010101" pitchFamily="49" charset="-122"/>
              </a:rPr>
              <a:t>产品及模组的每一项测试数据可追溯</a:t>
            </a:r>
            <a:endParaRPr lang="en-US" altLang="zh-CN" sz="1800" b="1" dirty="0">
              <a:latin typeface="仿宋" panose="02010609060101010101" pitchFamily="49" charset="-122"/>
              <a:ea typeface="仿宋" panose="02010609060101010101" pitchFamily="49" charset="-122"/>
            </a:endParaRPr>
          </a:p>
        </p:txBody>
      </p:sp>
      <p:cxnSp>
        <p:nvCxnSpPr>
          <p:cNvPr id="8" name="直接连接符 7"/>
          <p:cNvCxnSpPr/>
          <p:nvPr/>
        </p:nvCxnSpPr>
        <p:spPr>
          <a:xfrm>
            <a:off x="6338888" y="3494088"/>
            <a:ext cx="50180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536" name="矩形 8"/>
          <p:cNvSpPr/>
          <p:nvPr/>
        </p:nvSpPr>
        <p:spPr>
          <a:xfrm>
            <a:off x="6330950" y="2967038"/>
            <a:ext cx="5416550"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0070C0"/>
                </a:solidFill>
                <a:latin typeface="仿宋" panose="02010609060101010101" pitchFamily="49" charset="-122"/>
                <a:ea typeface="仿宋" panose="02010609060101010101" pitchFamily="49" charset="-122"/>
              </a:rPr>
              <a:t>生产全流程信息化管控</a:t>
            </a:r>
            <a:endParaRPr lang="en-US" altLang="zh-CN" sz="2400" b="1" dirty="0">
              <a:solidFill>
                <a:srgbClr val="0070C0"/>
              </a:solidFill>
              <a:latin typeface="仿宋" panose="02010609060101010101" pitchFamily="49" charset="-122"/>
              <a:ea typeface="仿宋" panose="02010609060101010101" pitchFamily="49" charset="-122"/>
            </a:endParaRPr>
          </a:p>
        </p:txBody>
      </p:sp>
      <p:pic>
        <p:nvPicPr>
          <p:cNvPr id="22537" name="图片 5" descr="IMG_256"/>
          <p:cNvPicPr>
            <a:picLocks noChangeAspect="1"/>
          </p:cNvPicPr>
          <p:nvPr/>
        </p:nvPicPr>
        <p:blipFill>
          <a:blip r:embed="rId5"/>
          <a:stretch>
            <a:fillRect/>
          </a:stretch>
        </p:blipFill>
        <p:spPr>
          <a:xfrm>
            <a:off x="8672513" y="1139825"/>
            <a:ext cx="2708275" cy="1433513"/>
          </a:xfrm>
          <a:prstGeom prst="rect">
            <a:avLst/>
          </a:prstGeom>
          <a:noFill/>
          <a:ln w="9525">
            <a:noFill/>
          </a:ln>
        </p:spPr>
      </p:pic>
      <p:sp>
        <p:nvSpPr>
          <p:cNvPr id="22538" name="Text Placeholder 2"/>
          <p:cNvSpPr txBox="1"/>
          <p:nvPr/>
        </p:nvSpPr>
        <p:spPr>
          <a:xfrm>
            <a:off x="708025" y="336550"/>
            <a:ext cx="480695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en-US" altLang="zh-CN" dirty="0">
                <a:sym typeface="Arial" panose="020B0604020202020204" pitchFamily="34" charset="0"/>
              </a:rPr>
              <a:t>MES</a:t>
            </a:r>
            <a:r>
              <a:rPr lang="zh-CN" altLang="en-US" dirty="0">
                <a:sym typeface="Arial" panose="020B0604020202020204" pitchFamily="34" charset="0"/>
              </a:rPr>
              <a:t>生产全流程信息化系统</a:t>
            </a:r>
            <a:r>
              <a:rPr lang="en-US" altLang="zh-CN" dirty="0">
                <a:sym typeface="Arial" panose="020B0604020202020204" pitchFamily="34" charset="0"/>
              </a:rPr>
              <a:t> </a:t>
            </a:r>
            <a:endParaRPr lang="en-US" altLang="zh-CN" dirty="0">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1"/>
          <p:cNvSpPr txBox="1"/>
          <p:nvPr/>
        </p:nvSpPr>
        <p:spPr>
          <a:xfrm>
            <a:off x="3184525" y="2581275"/>
            <a:ext cx="5822950"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200" b="1" dirty="0">
                <a:solidFill>
                  <a:schemeClr val="bg1"/>
                </a:solidFill>
                <a:latin typeface="仿宋" panose="02010609060101010101" pitchFamily="49" charset="-122"/>
                <a:ea typeface="仿宋" panose="02010609060101010101" pitchFamily="49" charset="-122"/>
              </a:rPr>
              <a:t>二、主要产品</a:t>
            </a:r>
            <a:endParaRPr lang="en-US" altLang="zh-CN" sz="3200" b="1" dirty="0">
              <a:solidFill>
                <a:schemeClr val="bg1"/>
              </a:solidFill>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Placeholder 2"/>
          <p:cNvSpPr txBox="1"/>
          <p:nvPr/>
        </p:nvSpPr>
        <p:spPr>
          <a:xfrm>
            <a:off x="708025" y="336550"/>
            <a:ext cx="9234488"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None/>
            </a:pPr>
            <a:r>
              <a:rPr lang="zh-CN" altLang="en-US" dirty="0">
                <a:latin typeface="微软雅黑" panose="020B0503020204020204" pitchFamily="34" charset="-122"/>
                <a:sym typeface="微软雅黑" panose="020B0503020204020204" pitchFamily="34" charset="-122"/>
              </a:rPr>
              <a:t>DDZY1226系列单相远程费控智能电能表（国网表）</a:t>
            </a:r>
            <a:endParaRPr lang="zh-CN" altLang="en-US" dirty="0">
              <a:latin typeface="微软雅黑" panose="020B0503020204020204" pitchFamily="34" charset="-122"/>
              <a:sym typeface="微软雅黑" panose="020B0503020204020204" pitchFamily="34" charset="-122"/>
            </a:endParaRPr>
          </a:p>
        </p:txBody>
      </p:sp>
      <p:sp>
        <p:nvSpPr>
          <p:cNvPr id="3" name="矩形 2"/>
          <p:cNvSpPr/>
          <p:nvPr/>
        </p:nvSpPr>
        <p:spPr>
          <a:xfrm>
            <a:off x="1168400" y="1395413"/>
            <a:ext cx="9855200" cy="4065588"/>
          </a:xfrm>
          <a:prstGeom prst="rect">
            <a:avLst/>
          </a:prstGeom>
          <a:gradFill>
            <a:gsLst>
              <a:gs pos="0">
                <a:srgbClr val="D8DDE5"/>
              </a:gs>
              <a:gs pos="100000">
                <a:srgbClr val="F6F8F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580" name="文本框 5"/>
          <p:cNvSpPr txBox="1"/>
          <p:nvPr/>
        </p:nvSpPr>
        <p:spPr>
          <a:xfrm>
            <a:off x="1168400" y="5619750"/>
            <a:ext cx="9855200" cy="6445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1800" dirty="0"/>
              <a:t>单相远程费控智能电能表具备执行分时或阶梯计费功能，适用于通过485组网进行远程抄表、远程费控的居民用户。</a:t>
            </a:r>
            <a:endParaRPr lang="zh-CN" altLang="en-US" sz="1800" dirty="0"/>
          </a:p>
        </p:txBody>
      </p:sp>
      <p:pic>
        <p:nvPicPr>
          <p:cNvPr id="24581" name="图片 6" descr="图层31"/>
          <p:cNvPicPr>
            <a:picLocks noChangeAspect="1"/>
          </p:cNvPicPr>
          <p:nvPr/>
        </p:nvPicPr>
        <p:blipFill>
          <a:blip r:embed="rId1"/>
          <a:stretch>
            <a:fillRect/>
          </a:stretch>
        </p:blipFill>
        <p:spPr>
          <a:xfrm>
            <a:off x="4840288" y="1803400"/>
            <a:ext cx="2511425" cy="32321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Placeholder 2"/>
          <p:cNvSpPr txBox="1"/>
          <p:nvPr/>
        </p:nvSpPr>
        <p:spPr>
          <a:xfrm>
            <a:off x="708025" y="336550"/>
            <a:ext cx="9234488"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None/>
            </a:pPr>
            <a:r>
              <a:rPr lang="zh-CN" altLang="en-US" dirty="0">
                <a:latin typeface="微软雅黑" panose="020B0503020204020204" pitchFamily="34" charset="-122"/>
                <a:sym typeface="微软雅黑" panose="020B0503020204020204" pitchFamily="34" charset="-122"/>
              </a:rPr>
              <a:t>DSZY1226/DTZY1226系列三相费控智能电能表（国网表）</a:t>
            </a:r>
            <a:endParaRPr lang="zh-CN" altLang="en-US" dirty="0">
              <a:latin typeface="微软雅黑" panose="020B0503020204020204" pitchFamily="34" charset="-122"/>
              <a:sym typeface="微软雅黑" panose="020B0503020204020204" pitchFamily="34" charset="-122"/>
            </a:endParaRPr>
          </a:p>
        </p:txBody>
      </p:sp>
      <p:sp>
        <p:nvSpPr>
          <p:cNvPr id="3" name="矩形 2"/>
          <p:cNvSpPr/>
          <p:nvPr/>
        </p:nvSpPr>
        <p:spPr>
          <a:xfrm>
            <a:off x="1168400" y="1395413"/>
            <a:ext cx="9855200" cy="4065588"/>
          </a:xfrm>
          <a:prstGeom prst="rect">
            <a:avLst/>
          </a:prstGeom>
          <a:gradFill>
            <a:gsLst>
              <a:gs pos="0">
                <a:srgbClr val="D8DDE5"/>
              </a:gs>
              <a:gs pos="100000">
                <a:srgbClr val="F6F8F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5604" name="文本框 5"/>
          <p:cNvSpPr txBox="1"/>
          <p:nvPr/>
        </p:nvSpPr>
        <p:spPr>
          <a:xfrm>
            <a:off x="1168400" y="5619750"/>
            <a:ext cx="9855200" cy="23066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1800" dirty="0"/>
              <a:t>主要应用于发电厂、大用户、配变、台变以及各类企事业单位的各种电力数据测量和计量，采用485进行数据传输的场所。</a:t>
            </a: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p:txBody>
      </p:sp>
      <p:pic>
        <p:nvPicPr>
          <p:cNvPr id="25605" name="图片 1" descr="DTZY1226-Z"/>
          <p:cNvPicPr>
            <a:picLocks noChangeAspect="1"/>
          </p:cNvPicPr>
          <p:nvPr/>
        </p:nvPicPr>
        <p:blipFill>
          <a:blip r:embed="rId1"/>
          <a:stretch>
            <a:fillRect/>
          </a:stretch>
        </p:blipFill>
        <p:spPr>
          <a:xfrm>
            <a:off x="5027613" y="1803400"/>
            <a:ext cx="2136775" cy="33750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Placeholder 2"/>
          <p:cNvSpPr txBox="1"/>
          <p:nvPr/>
        </p:nvSpPr>
        <p:spPr>
          <a:xfrm>
            <a:off x="708025" y="336550"/>
            <a:ext cx="9234488"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None/>
            </a:pPr>
            <a:r>
              <a:rPr lang="zh-CN" altLang="en-US" dirty="0">
                <a:latin typeface="微软雅黑" panose="020B0503020204020204" pitchFamily="34" charset="-122"/>
                <a:sym typeface="微软雅黑" panose="020B0503020204020204" pitchFamily="34" charset="-122"/>
              </a:rPr>
              <a:t>DTSK1226/DSSK1226系列三相费控智能电能表（南网表）</a:t>
            </a:r>
            <a:endParaRPr lang="zh-CN" altLang="en-US" dirty="0">
              <a:latin typeface="微软雅黑" panose="020B0503020204020204" pitchFamily="34" charset="-122"/>
              <a:sym typeface="微软雅黑" panose="020B0503020204020204" pitchFamily="34" charset="-122"/>
            </a:endParaRPr>
          </a:p>
        </p:txBody>
      </p:sp>
      <p:sp>
        <p:nvSpPr>
          <p:cNvPr id="3" name="矩形 2"/>
          <p:cNvSpPr/>
          <p:nvPr/>
        </p:nvSpPr>
        <p:spPr>
          <a:xfrm>
            <a:off x="1168400" y="1395413"/>
            <a:ext cx="9855200" cy="4065588"/>
          </a:xfrm>
          <a:prstGeom prst="rect">
            <a:avLst/>
          </a:prstGeom>
          <a:gradFill>
            <a:gsLst>
              <a:gs pos="0">
                <a:srgbClr val="D8DDE5"/>
              </a:gs>
              <a:gs pos="100000">
                <a:srgbClr val="F6F8F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2" name="文本框 5"/>
          <p:cNvSpPr txBox="1"/>
          <p:nvPr/>
        </p:nvSpPr>
        <p:spPr>
          <a:xfrm>
            <a:off x="1168400" y="5619750"/>
            <a:ext cx="9855200" cy="23066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1800" dirty="0"/>
              <a:t>三相电子式费控电能表主要应用于发电厂、大用户、配变、台变以及各类企事业单位等需要进行预付费控制的电力数据测量和计量场所。</a:t>
            </a: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p:txBody>
      </p:sp>
      <p:pic>
        <p:nvPicPr>
          <p:cNvPr id="27653" name="图片 1" descr="DTSK1226S"/>
          <p:cNvPicPr>
            <a:picLocks noChangeAspect="1"/>
          </p:cNvPicPr>
          <p:nvPr/>
        </p:nvPicPr>
        <p:blipFill>
          <a:blip r:embed="rId1"/>
          <a:stretch>
            <a:fillRect/>
          </a:stretch>
        </p:blipFill>
        <p:spPr>
          <a:xfrm>
            <a:off x="5016500" y="1801813"/>
            <a:ext cx="2159000" cy="3436937"/>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Placeholder 2"/>
          <p:cNvSpPr txBox="1"/>
          <p:nvPr/>
        </p:nvSpPr>
        <p:spPr>
          <a:xfrm>
            <a:off x="708025" y="336550"/>
            <a:ext cx="9234488"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None/>
            </a:pPr>
            <a:r>
              <a:rPr lang="zh-CN" altLang="en-US" dirty="0">
                <a:latin typeface="微软雅黑" panose="020B0503020204020204" pitchFamily="34" charset="-122"/>
                <a:sym typeface="微软雅黑" panose="020B0503020204020204" pitchFamily="34" charset="-122"/>
              </a:rPr>
              <a:t>DTS1226/DTSF1226系列三相导轨式电能表</a:t>
            </a:r>
            <a:endParaRPr lang="zh-CN" altLang="en-US" dirty="0">
              <a:latin typeface="微软雅黑" panose="020B0503020204020204" pitchFamily="34" charset="-122"/>
              <a:sym typeface="微软雅黑" panose="020B0503020204020204" pitchFamily="34" charset="-122"/>
            </a:endParaRPr>
          </a:p>
        </p:txBody>
      </p:sp>
      <p:sp>
        <p:nvSpPr>
          <p:cNvPr id="3" name="矩形 2"/>
          <p:cNvSpPr/>
          <p:nvPr/>
        </p:nvSpPr>
        <p:spPr>
          <a:xfrm>
            <a:off x="1168400" y="1395413"/>
            <a:ext cx="9855200" cy="4065588"/>
          </a:xfrm>
          <a:prstGeom prst="rect">
            <a:avLst/>
          </a:prstGeom>
          <a:gradFill>
            <a:gsLst>
              <a:gs pos="0">
                <a:srgbClr val="D8DDE5"/>
              </a:gs>
              <a:gs pos="100000">
                <a:srgbClr val="F6F8F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6" name="文本框 5"/>
          <p:cNvSpPr txBox="1"/>
          <p:nvPr/>
        </p:nvSpPr>
        <p:spPr>
          <a:xfrm>
            <a:off x="1168400" y="5619750"/>
            <a:ext cx="9855200" cy="20288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1800" dirty="0"/>
              <a:t>三相导轨式电能表用于政府机关、医院、学校、园区、各种大型公共建筑的三相用电计量计费用途，也可用于各企业事业单位对各部门的能耗监控与管理。</a:t>
            </a: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p:txBody>
      </p:sp>
      <p:pic>
        <p:nvPicPr>
          <p:cNvPr id="28677" name="图片 4" descr="CR0A7381"/>
          <p:cNvPicPr>
            <a:picLocks noChangeAspect="1"/>
          </p:cNvPicPr>
          <p:nvPr/>
        </p:nvPicPr>
        <p:blipFill>
          <a:blip r:embed="rId1"/>
          <a:stretch>
            <a:fillRect/>
          </a:stretch>
        </p:blipFill>
        <p:spPr>
          <a:xfrm>
            <a:off x="2757488" y="2041525"/>
            <a:ext cx="2836862" cy="2832100"/>
          </a:xfrm>
          <a:prstGeom prst="rect">
            <a:avLst/>
          </a:prstGeom>
          <a:noFill/>
          <a:ln w="9525">
            <a:noFill/>
          </a:ln>
        </p:spPr>
      </p:pic>
      <p:pic>
        <p:nvPicPr>
          <p:cNvPr id="28678" name="图片 6" descr="CR0A7382"/>
          <p:cNvPicPr>
            <a:picLocks noChangeAspect="1"/>
          </p:cNvPicPr>
          <p:nvPr/>
        </p:nvPicPr>
        <p:blipFill>
          <a:blip r:embed="rId2"/>
          <a:stretch>
            <a:fillRect/>
          </a:stretch>
        </p:blipFill>
        <p:spPr>
          <a:xfrm>
            <a:off x="6369050" y="2041525"/>
            <a:ext cx="3195638" cy="27749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Placeholder 2"/>
          <p:cNvSpPr txBox="1"/>
          <p:nvPr/>
        </p:nvSpPr>
        <p:spPr>
          <a:xfrm>
            <a:off x="708025" y="336550"/>
            <a:ext cx="9234488"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None/>
            </a:pPr>
            <a:r>
              <a:rPr lang="zh-CN" altLang="en-US" dirty="0">
                <a:latin typeface="微软雅黑" panose="020B0503020204020204" pitchFamily="34" charset="-122"/>
                <a:sym typeface="微软雅黑" panose="020B0503020204020204" pitchFamily="34" charset="-122"/>
              </a:rPr>
              <a:t>DDS1226系列单相导轨式电能表</a:t>
            </a:r>
            <a:endParaRPr lang="zh-CN" altLang="en-US" dirty="0">
              <a:latin typeface="微软雅黑" panose="020B0503020204020204" pitchFamily="34" charset="-122"/>
              <a:sym typeface="微软雅黑" panose="020B0503020204020204" pitchFamily="34" charset="-122"/>
            </a:endParaRPr>
          </a:p>
        </p:txBody>
      </p:sp>
      <p:sp>
        <p:nvSpPr>
          <p:cNvPr id="3" name="矩形 2"/>
          <p:cNvSpPr/>
          <p:nvPr/>
        </p:nvSpPr>
        <p:spPr>
          <a:xfrm>
            <a:off x="1168400" y="1395413"/>
            <a:ext cx="9855200" cy="4065588"/>
          </a:xfrm>
          <a:prstGeom prst="rect">
            <a:avLst/>
          </a:prstGeom>
          <a:gradFill>
            <a:gsLst>
              <a:gs pos="0">
                <a:srgbClr val="D8DDE5"/>
              </a:gs>
              <a:gs pos="100000">
                <a:srgbClr val="F6F8F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9700" name="文本框 5"/>
          <p:cNvSpPr txBox="1"/>
          <p:nvPr/>
        </p:nvSpPr>
        <p:spPr>
          <a:xfrm>
            <a:off x="1168400" y="5619750"/>
            <a:ext cx="9855200" cy="23066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1800" dirty="0"/>
              <a:t>单相导轨式电能表适用于政府机关、医院、学校、宿舍、人才公寓、公租房及各种大型公共建筑的分项计量计费用途，也可用于各企业事业单位对各部门的能耗监控与管理。</a:t>
            </a: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p:txBody>
      </p:sp>
      <p:pic>
        <p:nvPicPr>
          <p:cNvPr id="29701" name="图片 4" descr="组6"/>
          <p:cNvPicPr>
            <a:picLocks noChangeAspect="1"/>
          </p:cNvPicPr>
          <p:nvPr/>
        </p:nvPicPr>
        <p:blipFill>
          <a:blip r:embed="rId1"/>
          <a:stretch>
            <a:fillRect/>
          </a:stretch>
        </p:blipFill>
        <p:spPr>
          <a:xfrm>
            <a:off x="2098675" y="2051050"/>
            <a:ext cx="7994650" cy="28273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Placeholder 2"/>
          <p:cNvSpPr txBox="1"/>
          <p:nvPr/>
        </p:nvSpPr>
        <p:spPr>
          <a:xfrm>
            <a:off x="708025" y="336550"/>
            <a:ext cx="9234488"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None/>
            </a:pPr>
            <a:r>
              <a:rPr lang="zh-CN" altLang="en-US" dirty="0">
                <a:latin typeface="微软雅黑" panose="020B0503020204020204" pitchFamily="34" charset="-122"/>
                <a:sym typeface="微软雅黑" panose="020B0503020204020204" pitchFamily="34" charset="-122"/>
              </a:rPr>
              <a:t>E1049 单相智能电能表</a:t>
            </a:r>
            <a:endParaRPr lang="zh-CN" altLang="en-US" dirty="0">
              <a:latin typeface="微软雅黑" panose="020B0503020204020204" pitchFamily="34" charset="-122"/>
              <a:sym typeface="微软雅黑" panose="020B0503020204020204" pitchFamily="34" charset="-122"/>
            </a:endParaRPr>
          </a:p>
        </p:txBody>
      </p:sp>
      <p:sp>
        <p:nvSpPr>
          <p:cNvPr id="3" name="矩形 2"/>
          <p:cNvSpPr/>
          <p:nvPr/>
        </p:nvSpPr>
        <p:spPr>
          <a:xfrm>
            <a:off x="1168400" y="1395413"/>
            <a:ext cx="9855200" cy="4065588"/>
          </a:xfrm>
          <a:prstGeom prst="rect">
            <a:avLst/>
          </a:prstGeom>
          <a:gradFill>
            <a:gsLst>
              <a:gs pos="0">
                <a:srgbClr val="D8DDE5"/>
              </a:gs>
              <a:gs pos="100000">
                <a:srgbClr val="F6F8F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724" name="文本框 5"/>
          <p:cNvSpPr txBox="1"/>
          <p:nvPr/>
        </p:nvSpPr>
        <p:spPr>
          <a:xfrm>
            <a:off x="1168400" y="5619750"/>
            <a:ext cx="9855200" cy="23066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1800" dirty="0"/>
              <a:t>有功正反向计量；保存最多12个月月冻结历史数据；DLMS规约；内置继电器；支持远程拉合闸；支持负荷曲线</a:t>
            </a:r>
            <a:r>
              <a:rPr lang="en-US" altLang="zh-CN" sz="1800" dirty="0"/>
              <a:t>;</a:t>
            </a:r>
            <a:r>
              <a:rPr lang="zh-CN" altLang="en-US" sz="1800" dirty="0"/>
              <a:t>事件记录：支持掉电检测，磁场影响，反向，开端盖，开表盖等。</a:t>
            </a: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p:txBody>
      </p:sp>
      <p:pic>
        <p:nvPicPr>
          <p:cNvPr id="30725" name="图片 1" descr="E1049(2)"/>
          <p:cNvPicPr>
            <a:picLocks noChangeAspect="1"/>
          </p:cNvPicPr>
          <p:nvPr/>
        </p:nvPicPr>
        <p:blipFill>
          <a:blip r:embed="rId1"/>
          <a:stretch>
            <a:fillRect/>
          </a:stretch>
        </p:blipFill>
        <p:spPr>
          <a:xfrm>
            <a:off x="6731000" y="1776413"/>
            <a:ext cx="1998663" cy="3305175"/>
          </a:xfrm>
          <a:prstGeom prst="rect">
            <a:avLst/>
          </a:prstGeom>
          <a:noFill/>
          <a:ln w="9525">
            <a:noFill/>
          </a:ln>
        </p:spPr>
      </p:pic>
      <p:pic>
        <p:nvPicPr>
          <p:cNvPr id="30726" name="图片 6" descr="E1049"/>
          <p:cNvPicPr>
            <a:picLocks noChangeAspect="1"/>
          </p:cNvPicPr>
          <p:nvPr/>
        </p:nvPicPr>
        <p:blipFill>
          <a:blip r:embed="rId2"/>
          <a:stretch>
            <a:fillRect/>
          </a:stretch>
        </p:blipFill>
        <p:spPr>
          <a:xfrm>
            <a:off x="3498850" y="1770063"/>
            <a:ext cx="1866900" cy="33401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Placeholder 2"/>
          <p:cNvSpPr txBox="1"/>
          <p:nvPr/>
        </p:nvSpPr>
        <p:spPr>
          <a:xfrm>
            <a:off x="708025" y="336550"/>
            <a:ext cx="9234488"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None/>
            </a:pPr>
            <a:r>
              <a:rPr lang="zh-CN" altLang="en-US" dirty="0">
                <a:latin typeface="微软雅黑" panose="020B0503020204020204" pitchFamily="34" charset="-122"/>
                <a:sym typeface="微软雅黑" panose="020B0503020204020204" pitchFamily="34" charset="-122"/>
              </a:rPr>
              <a:t>DDS1226系列单相导轨式电能表</a:t>
            </a:r>
            <a:endParaRPr lang="zh-CN" altLang="en-US" dirty="0">
              <a:latin typeface="微软雅黑" panose="020B0503020204020204" pitchFamily="34" charset="-122"/>
              <a:sym typeface="微软雅黑" panose="020B0503020204020204" pitchFamily="34" charset="-122"/>
            </a:endParaRPr>
          </a:p>
        </p:txBody>
      </p:sp>
      <p:sp>
        <p:nvSpPr>
          <p:cNvPr id="3" name="矩形 2"/>
          <p:cNvSpPr/>
          <p:nvPr/>
        </p:nvSpPr>
        <p:spPr>
          <a:xfrm>
            <a:off x="1168400" y="1395413"/>
            <a:ext cx="9855200" cy="4065588"/>
          </a:xfrm>
          <a:prstGeom prst="rect">
            <a:avLst/>
          </a:prstGeom>
          <a:gradFill>
            <a:gsLst>
              <a:gs pos="0">
                <a:srgbClr val="D8DDE5"/>
              </a:gs>
              <a:gs pos="100000">
                <a:srgbClr val="F6F8F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48" name="文本框 5"/>
          <p:cNvSpPr txBox="1"/>
          <p:nvPr/>
        </p:nvSpPr>
        <p:spPr>
          <a:xfrm>
            <a:off x="1168400" y="5619750"/>
            <a:ext cx="9855200" cy="23066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1800" dirty="0"/>
              <a:t>有功正反向计量；保存最多12个月月冻结历史数据；DLMS规约；内置继电器；支持远程拉合闸；支持负荷曲线</a:t>
            </a:r>
            <a:r>
              <a:rPr lang="en-US" altLang="zh-CN" sz="1800" dirty="0"/>
              <a:t>;</a:t>
            </a:r>
            <a:r>
              <a:rPr lang="zh-CN" altLang="en-US" sz="1800" dirty="0"/>
              <a:t>事件记录：支持掉电检测，磁场影响，反向，开端盖，开表盖等。</a:t>
            </a: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a:p>
            <a:pPr marL="0" lvl="0" indent="0">
              <a:lnSpc>
                <a:spcPct val="100000"/>
              </a:lnSpc>
              <a:spcBef>
                <a:spcPct val="0"/>
              </a:spcBef>
              <a:buFontTx/>
              <a:buNone/>
            </a:pPr>
            <a:endParaRPr lang="zh-CN" altLang="en-US" sz="1800" dirty="0"/>
          </a:p>
        </p:txBody>
      </p:sp>
      <p:pic>
        <p:nvPicPr>
          <p:cNvPr id="31749" name="图片 1" descr="E3046"/>
          <p:cNvPicPr>
            <a:picLocks noChangeAspect="1"/>
          </p:cNvPicPr>
          <p:nvPr/>
        </p:nvPicPr>
        <p:blipFill>
          <a:blip r:embed="rId1"/>
          <a:stretch>
            <a:fillRect/>
          </a:stretch>
        </p:blipFill>
        <p:spPr>
          <a:xfrm>
            <a:off x="6807200" y="1882775"/>
            <a:ext cx="2209800" cy="3289300"/>
          </a:xfrm>
          <a:prstGeom prst="rect">
            <a:avLst/>
          </a:prstGeom>
          <a:noFill/>
          <a:ln w="9525">
            <a:noFill/>
          </a:ln>
        </p:spPr>
      </p:pic>
      <p:pic>
        <p:nvPicPr>
          <p:cNvPr id="31750" name="图片 6" descr="E3046正面"/>
          <p:cNvPicPr>
            <a:picLocks noChangeAspect="1"/>
          </p:cNvPicPr>
          <p:nvPr/>
        </p:nvPicPr>
        <p:blipFill>
          <a:blip r:embed="rId2"/>
          <a:stretch>
            <a:fillRect/>
          </a:stretch>
        </p:blipFill>
        <p:spPr>
          <a:xfrm>
            <a:off x="3302000" y="1858963"/>
            <a:ext cx="2181225" cy="333533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
          <p:cNvSpPr txBox="1"/>
          <p:nvPr/>
        </p:nvSpPr>
        <p:spPr>
          <a:xfrm>
            <a:off x="3184525" y="2581275"/>
            <a:ext cx="5822950"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200" b="1" dirty="0">
                <a:solidFill>
                  <a:schemeClr val="bg1"/>
                </a:solidFill>
                <a:latin typeface="仿宋" panose="02010609060101010101" pitchFamily="49" charset="-122"/>
                <a:ea typeface="仿宋" panose="02010609060101010101" pitchFamily="49" charset="-122"/>
              </a:rPr>
              <a:t>一、企业介绍</a:t>
            </a:r>
            <a:endParaRPr lang="en-US" altLang="zh-CN" sz="3200" b="1" dirty="0">
              <a:solidFill>
                <a:schemeClr val="bg1"/>
              </a:solidFill>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Placeholder 2"/>
          <p:cNvSpPr txBox="1"/>
          <p:nvPr/>
        </p:nvSpPr>
        <p:spPr>
          <a:xfrm>
            <a:off x="708025" y="336550"/>
            <a:ext cx="9234488"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90000"/>
              </a:lnSpc>
              <a:spcBef>
                <a:spcPts val="1000"/>
              </a:spcBef>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国内直流智能电能表（</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CPA</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sym typeface="微软雅黑" panose="020B0503020204020204" pitchFamily="34" charset="-122"/>
            </a:endParaRPr>
          </a:p>
        </p:txBody>
      </p:sp>
      <p:sp>
        <p:nvSpPr>
          <p:cNvPr id="3" name="矩形 2"/>
          <p:cNvSpPr/>
          <p:nvPr/>
        </p:nvSpPr>
        <p:spPr>
          <a:xfrm>
            <a:off x="1168400" y="1395413"/>
            <a:ext cx="9855200" cy="4065588"/>
          </a:xfrm>
          <a:prstGeom prst="rect">
            <a:avLst/>
          </a:prstGeom>
          <a:gradFill>
            <a:gsLst>
              <a:gs pos="0">
                <a:srgbClr val="D8DDE5"/>
              </a:gs>
              <a:gs pos="100000">
                <a:srgbClr val="F6F8F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772" name="文本框 5"/>
          <p:cNvSpPr txBox="1"/>
          <p:nvPr/>
        </p:nvSpPr>
        <p:spPr>
          <a:xfrm>
            <a:off x="1168400" y="5619750"/>
            <a:ext cx="9855200" cy="203009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zh-CN" sz="1800" dirty="0">
                <a:latin typeface="Arial" panose="020B0604020202020204" pitchFamily="34" charset="0"/>
                <a:ea typeface="微软雅黑" panose="020B0503020204020204" pitchFamily="34" charset="-122"/>
                <a:sym typeface="+mn-ea"/>
              </a:rPr>
              <a:t>正反向计量，充电桩，充电枪能量计量、RS485通讯、电子铅封、数据加密、瞬时数据测量及监测等功能，适用于直流电能计量。</a:t>
            </a:r>
            <a:endParaRPr lang="zh-CN" altLang="zh-CN" sz="1800" dirty="0">
              <a:latin typeface="Arial" panose="020B0604020202020204" pitchFamily="34" charset="0"/>
              <a:ea typeface="微软雅黑" panose="020B0503020204020204" pitchFamily="34" charset="-122"/>
            </a:endParaRPr>
          </a:p>
          <a:p>
            <a:pPr marL="0" lvl="0" indent="0">
              <a:lnSpc>
                <a:spcPct val="100000"/>
              </a:lnSpc>
              <a:spcBef>
                <a:spcPct val="0"/>
              </a:spcBef>
              <a:buFontTx/>
              <a:buNone/>
            </a:pPr>
            <a:endParaRPr lang="zh-CN" altLang="zh-CN" sz="1800" dirty="0"/>
          </a:p>
          <a:p>
            <a:pPr marL="0" lvl="0" indent="0">
              <a:lnSpc>
                <a:spcPct val="100000"/>
              </a:lnSpc>
              <a:spcBef>
                <a:spcPct val="0"/>
              </a:spcBef>
              <a:buFontTx/>
              <a:buNone/>
            </a:pPr>
            <a:endParaRPr lang="zh-CN" altLang="zh-CN" sz="1800" dirty="0"/>
          </a:p>
          <a:p>
            <a:pPr marL="0" lvl="0" indent="0">
              <a:lnSpc>
                <a:spcPct val="100000"/>
              </a:lnSpc>
              <a:spcBef>
                <a:spcPct val="0"/>
              </a:spcBef>
              <a:buFontTx/>
              <a:buNone/>
            </a:pPr>
            <a:endParaRPr lang="zh-CN" altLang="zh-CN" sz="1800" dirty="0"/>
          </a:p>
          <a:p>
            <a:pPr marL="0" lvl="0" indent="0">
              <a:lnSpc>
                <a:spcPct val="100000"/>
              </a:lnSpc>
              <a:spcBef>
                <a:spcPct val="0"/>
              </a:spcBef>
              <a:buFontTx/>
              <a:buNone/>
            </a:pPr>
            <a:endParaRPr lang="zh-CN" altLang="zh-CN" sz="1800" dirty="0"/>
          </a:p>
          <a:p>
            <a:pPr marL="0" lvl="0" indent="0">
              <a:lnSpc>
                <a:spcPct val="100000"/>
              </a:lnSpc>
              <a:spcBef>
                <a:spcPct val="0"/>
              </a:spcBef>
              <a:buFontTx/>
              <a:buNone/>
            </a:pPr>
            <a:endParaRPr lang="zh-CN" altLang="zh-CN" sz="1800" dirty="0"/>
          </a:p>
        </p:txBody>
      </p:sp>
      <p:pic>
        <p:nvPicPr>
          <p:cNvPr id="6" name="图片 5" descr="微信图片_20231008141109"/>
          <p:cNvPicPr>
            <a:picLocks noChangeAspect="1"/>
          </p:cNvPicPr>
          <p:nvPr>
            <p:custDataLst>
              <p:tags r:id="rId1"/>
            </p:custDataLst>
          </p:nvPr>
        </p:nvPicPr>
        <p:blipFill>
          <a:blip r:embed="rId2"/>
          <a:stretch>
            <a:fillRect/>
          </a:stretch>
        </p:blipFill>
        <p:spPr>
          <a:xfrm>
            <a:off x="1226820" y="1713865"/>
            <a:ext cx="2942590" cy="3430905"/>
          </a:xfrm>
          <a:prstGeom prst="rect">
            <a:avLst/>
          </a:prstGeom>
        </p:spPr>
      </p:pic>
      <p:pic>
        <p:nvPicPr>
          <p:cNvPr id="7" name="图片 6" descr="微信图片_20231008141258"/>
          <p:cNvPicPr>
            <a:picLocks noChangeAspect="1"/>
          </p:cNvPicPr>
          <p:nvPr>
            <p:custDataLst>
              <p:tags r:id="rId3"/>
            </p:custDataLst>
          </p:nvPr>
        </p:nvPicPr>
        <p:blipFill>
          <a:blip r:embed="rId4"/>
          <a:stretch>
            <a:fillRect/>
          </a:stretch>
        </p:blipFill>
        <p:spPr>
          <a:xfrm>
            <a:off x="4169410" y="1605280"/>
            <a:ext cx="3058795" cy="3568700"/>
          </a:xfrm>
          <a:prstGeom prst="rect">
            <a:avLst/>
          </a:prstGeom>
        </p:spPr>
      </p:pic>
      <p:pic>
        <p:nvPicPr>
          <p:cNvPr id="8" name="图片 7" descr="AQ48"/>
          <p:cNvPicPr>
            <a:picLocks noChangeAspect="1"/>
          </p:cNvPicPr>
          <p:nvPr>
            <p:custDataLst>
              <p:tags r:id="rId5"/>
            </p:custDataLst>
          </p:nvPr>
        </p:nvPicPr>
        <p:blipFill>
          <a:blip r:embed="rId6"/>
          <a:stretch>
            <a:fillRect/>
          </a:stretch>
        </p:blipFill>
        <p:spPr>
          <a:xfrm>
            <a:off x="7980680" y="1576070"/>
            <a:ext cx="1838960" cy="35979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Placeholder 2"/>
          <p:cNvSpPr txBox="1"/>
          <p:nvPr/>
        </p:nvSpPr>
        <p:spPr>
          <a:xfrm>
            <a:off x="708025" y="336550"/>
            <a:ext cx="9234488"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90000"/>
              </a:lnSpc>
              <a:spcBef>
                <a:spcPts val="1000"/>
              </a:spcBef>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海外直流智能电能表（</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PTB,CE,UL</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sym typeface="微软雅黑" panose="020B0503020204020204" pitchFamily="34" charset="-122"/>
            </a:endParaRPr>
          </a:p>
        </p:txBody>
      </p:sp>
      <p:sp>
        <p:nvSpPr>
          <p:cNvPr id="3" name="矩形 2"/>
          <p:cNvSpPr/>
          <p:nvPr/>
        </p:nvSpPr>
        <p:spPr>
          <a:xfrm>
            <a:off x="1168400" y="1395413"/>
            <a:ext cx="9855200" cy="4065588"/>
          </a:xfrm>
          <a:prstGeom prst="rect">
            <a:avLst/>
          </a:prstGeom>
          <a:gradFill>
            <a:gsLst>
              <a:gs pos="0">
                <a:srgbClr val="D8DDE5"/>
              </a:gs>
              <a:gs pos="100000">
                <a:srgbClr val="F6F8F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796" name="文本框 5"/>
          <p:cNvSpPr txBox="1"/>
          <p:nvPr/>
        </p:nvSpPr>
        <p:spPr>
          <a:xfrm>
            <a:off x="1168400" y="5619750"/>
            <a:ext cx="9855200" cy="230695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zh-CN" sz="1800" dirty="0">
                <a:latin typeface="Arial" panose="020B0604020202020204" pitchFamily="34" charset="0"/>
                <a:ea typeface="微软雅黑" panose="020B0503020204020204" pitchFamily="34" charset="-122"/>
                <a:sym typeface="+mn-ea"/>
              </a:rPr>
              <a:t>正反向，充电桩能量，线损能量计量、RS485通讯、支持</a:t>
            </a:r>
            <a:r>
              <a:rPr lang="en-US" altLang="zh-CN" sz="1800" dirty="0">
                <a:latin typeface="Arial" panose="020B0604020202020204" pitchFamily="34" charset="0"/>
                <a:ea typeface="微软雅黑" panose="020B0503020204020204" pitchFamily="34" charset="-122"/>
                <a:sym typeface="+mn-ea"/>
              </a:rPr>
              <a:t>OCMF</a:t>
            </a:r>
            <a:r>
              <a:rPr lang="zh-CN" altLang="en-US" sz="1800" dirty="0">
                <a:latin typeface="Arial" panose="020B0604020202020204" pitchFamily="34" charset="0"/>
                <a:ea typeface="微软雅黑" panose="020B0503020204020204" pitchFamily="34" charset="-122"/>
                <a:sym typeface="+mn-ea"/>
              </a:rPr>
              <a:t>协议</a:t>
            </a:r>
            <a:r>
              <a:rPr lang="zh-CN" altLang="zh-CN" sz="1800" dirty="0">
                <a:latin typeface="Arial" panose="020B0604020202020204" pitchFamily="34" charset="0"/>
                <a:ea typeface="微软雅黑" panose="020B0503020204020204" pitchFamily="34" charset="-122"/>
                <a:sym typeface="+mn-ea"/>
              </a:rPr>
              <a:t>、充电事件数据支持签名，瞬时数据测量等功能，适用于直流电能计量。</a:t>
            </a:r>
            <a:endParaRPr lang="zh-CN" altLang="zh-CN" sz="1800" dirty="0">
              <a:latin typeface="Arial" panose="020B0604020202020204" pitchFamily="34" charset="0"/>
              <a:ea typeface="微软雅黑" panose="020B0503020204020204" pitchFamily="34" charset="-122"/>
            </a:endParaRPr>
          </a:p>
          <a:p>
            <a:pPr marL="0" lvl="0" indent="0">
              <a:lnSpc>
                <a:spcPct val="100000"/>
              </a:lnSpc>
              <a:spcBef>
                <a:spcPct val="0"/>
              </a:spcBef>
              <a:buFontTx/>
              <a:buNone/>
            </a:pPr>
            <a:endParaRPr lang="zh-CN" altLang="zh-CN" sz="1800" dirty="0"/>
          </a:p>
          <a:p>
            <a:pPr marL="0" lvl="0" indent="0">
              <a:lnSpc>
                <a:spcPct val="100000"/>
              </a:lnSpc>
              <a:spcBef>
                <a:spcPct val="0"/>
              </a:spcBef>
              <a:buFontTx/>
              <a:buNone/>
            </a:pPr>
            <a:endParaRPr lang="zh-CN" altLang="zh-CN" sz="1800" dirty="0"/>
          </a:p>
          <a:p>
            <a:pPr marL="0" lvl="0" indent="0">
              <a:lnSpc>
                <a:spcPct val="100000"/>
              </a:lnSpc>
              <a:spcBef>
                <a:spcPct val="0"/>
              </a:spcBef>
              <a:buFontTx/>
              <a:buNone/>
            </a:pPr>
            <a:endParaRPr lang="zh-CN" altLang="zh-CN" sz="1800" dirty="0"/>
          </a:p>
          <a:p>
            <a:pPr marL="0" lvl="0" indent="0">
              <a:lnSpc>
                <a:spcPct val="100000"/>
              </a:lnSpc>
              <a:spcBef>
                <a:spcPct val="0"/>
              </a:spcBef>
              <a:buFontTx/>
              <a:buNone/>
            </a:pPr>
            <a:endParaRPr lang="zh-CN" altLang="zh-CN" sz="1800" dirty="0"/>
          </a:p>
          <a:p>
            <a:pPr marL="0" lvl="0" indent="0">
              <a:lnSpc>
                <a:spcPct val="100000"/>
              </a:lnSpc>
              <a:spcBef>
                <a:spcPct val="0"/>
              </a:spcBef>
              <a:buFontTx/>
              <a:buNone/>
            </a:pPr>
            <a:endParaRPr lang="zh-CN" altLang="zh-CN" sz="1800" dirty="0"/>
          </a:p>
          <a:p>
            <a:pPr marL="0" lvl="0" indent="0">
              <a:lnSpc>
                <a:spcPct val="100000"/>
              </a:lnSpc>
              <a:spcBef>
                <a:spcPct val="0"/>
              </a:spcBef>
              <a:buFontTx/>
              <a:buNone/>
            </a:pPr>
            <a:endParaRPr lang="zh-CN" altLang="zh-CN" sz="1800" dirty="0"/>
          </a:p>
        </p:txBody>
      </p:sp>
      <p:pic>
        <p:nvPicPr>
          <p:cNvPr id="2" name="图片 1"/>
          <p:cNvPicPr>
            <a:picLocks noChangeAspect="1"/>
          </p:cNvPicPr>
          <p:nvPr>
            <p:custDataLst>
              <p:tags r:id="rId1"/>
            </p:custDataLst>
          </p:nvPr>
        </p:nvPicPr>
        <p:blipFill>
          <a:blip r:embed="rId2"/>
          <a:stretch>
            <a:fillRect/>
          </a:stretch>
        </p:blipFill>
        <p:spPr>
          <a:xfrm>
            <a:off x="901700" y="1886585"/>
            <a:ext cx="3409950" cy="309054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8009255" y="1744345"/>
            <a:ext cx="3096260" cy="323278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4389120" y="1959610"/>
            <a:ext cx="3605530" cy="30194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nvPicPr>
        <p:blipFill>
          <a:blip r:embed="rId1">
            <a:lum bright="70000" contrast="-70000"/>
          </a:blip>
          <a:stretch>
            <a:fillRect/>
          </a:stretch>
        </p:blipFill>
        <p:spPr>
          <a:xfrm>
            <a:off x="7432040" y="3914775"/>
            <a:ext cx="4693285" cy="2647950"/>
          </a:xfrm>
          <a:prstGeom prst="rect">
            <a:avLst/>
          </a:prstGeom>
          <a:noFill/>
          <a:effectLst>
            <a:softEdge rad="749300"/>
          </a:effectLst>
        </p:spPr>
      </p:pic>
      <p:pic>
        <p:nvPicPr>
          <p:cNvPr id="34819" name="图片 2" descr="C:\Users\win\Desktop\图片1.png图片1"/>
          <p:cNvPicPr>
            <a:picLocks noChangeAspect="1"/>
          </p:cNvPicPr>
          <p:nvPr/>
        </p:nvPicPr>
        <p:blipFill>
          <a:blip r:embed="rId2"/>
          <a:stretch>
            <a:fillRect/>
          </a:stretch>
        </p:blipFill>
        <p:spPr>
          <a:xfrm>
            <a:off x="1703388" y="2759075"/>
            <a:ext cx="1747837" cy="2473325"/>
          </a:xfrm>
          <a:prstGeom prst="rect">
            <a:avLst/>
          </a:prstGeom>
          <a:noFill/>
          <a:ln w="9525">
            <a:noFill/>
          </a:ln>
        </p:spPr>
      </p:pic>
      <p:sp>
        <p:nvSpPr>
          <p:cNvPr id="4" name="文本框 3"/>
          <p:cNvSpPr txBox="1"/>
          <p:nvPr/>
        </p:nvSpPr>
        <p:spPr>
          <a:xfrm>
            <a:off x="4848225" y="1595438"/>
            <a:ext cx="7183438" cy="4799013"/>
          </a:xfrm>
          <a:prstGeom prst="rect">
            <a:avLst/>
          </a:prstGeom>
          <a:noFill/>
        </p:spPr>
        <p:txBody>
          <a:bodyPr>
            <a:spAutoFit/>
          </a:bodyPr>
          <a:lstStyle/>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产品特点</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32 位高精度 ADC芯片</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线性度 0.0007% FS，24</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BIT有效位数</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噪声水平： 3nV/</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Hz</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 64/128 倍 PGA</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零漂： 1uV@ 64/128 倍 PGA</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集成 10ppm 高精度基准参考电压源</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双通道差分信号输入</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内置</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2/4/8/16/32/64/128</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倍可编程低噪声放大器</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32 位四阶高精度低零漂 Sigma-Delta ADC</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内置温度传感器</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输出码率可配置为 6.25Hz至 </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512</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00Hz</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封装形式：SSOP20</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应用场景</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高端分析天平</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直流电能测量</a:t>
            </a:r>
            <a:endPar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医疗设备</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标题 1"/>
          <p:cNvSpPr>
            <a:spLocks noChangeArrowheads="1"/>
          </p:cNvSpPr>
          <p:nvPr/>
        </p:nvSpPr>
        <p:spPr bwMode="auto">
          <a:xfrm>
            <a:off x="338138" y="1004888"/>
            <a:ext cx="5164138" cy="496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a:lstStyle>
            <a:lvl1pPr indent="4572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rPr>
              <a:t>全球顶尖高精度直流计量</a:t>
            </a:r>
            <a:r>
              <a:rPr kumimoji="0" lang="en-US" altLang="zh-CN"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rPr>
              <a:t>AD</a:t>
            </a:r>
            <a:r>
              <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rPr>
              <a:t>芯片</a:t>
            </a:r>
            <a:endPar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endParaRPr>
          </a:p>
        </p:txBody>
      </p:sp>
      <p:sp>
        <p:nvSpPr>
          <p:cNvPr id="34822" name="Text Placeholder 2"/>
          <p:cNvSpPr txBox="1"/>
          <p:nvPr/>
        </p:nvSpPr>
        <p:spPr>
          <a:xfrm>
            <a:off x="708025" y="336550"/>
            <a:ext cx="54610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en-US" dirty="0">
                <a:sym typeface="Arial" panose="020B0604020202020204" pitchFamily="34" charset="0"/>
              </a:rPr>
              <a:t>瑞银中国芯 </a:t>
            </a:r>
            <a:r>
              <a:rPr lang="en-US" altLang="zh-CN" dirty="0">
                <a:sym typeface="Arial" panose="020B0604020202020204" pitchFamily="34" charset="0"/>
              </a:rPr>
              <a:t>- </a:t>
            </a:r>
            <a:r>
              <a:rPr lang="zh-CN" altLang="en-US" dirty="0">
                <a:sym typeface="Arial" panose="020B0604020202020204" pitchFamily="34" charset="0"/>
              </a:rPr>
              <a:t>交直流计量芯</a:t>
            </a:r>
            <a:endParaRPr lang="zh-CN" altLang="en-US" dirty="0">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nvPicPr>
        <p:blipFill>
          <a:blip r:embed="rId1">
            <a:lum bright="70000" contrast="-70000"/>
          </a:blip>
          <a:stretch>
            <a:fillRect/>
          </a:stretch>
        </p:blipFill>
        <p:spPr>
          <a:xfrm>
            <a:off x="7432040" y="3914775"/>
            <a:ext cx="4693285" cy="2647950"/>
          </a:xfrm>
          <a:prstGeom prst="rect">
            <a:avLst/>
          </a:prstGeom>
          <a:noFill/>
          <a:effectLst>
            <a:softEdge rad="749300"/>
          </a:effectLst>
        </p:spPr>
      </p:pic>
      <p:sp>
        <p:nvSpPr>
          <p:cNvPr id="4" name="文本框 3"/>
          <p:cNvSpPr txBox="1"/>
          <p:nvPr/>
        </p:nvSpPr>
        <p:spPr>
          <a:xfrm>
            <a:off x="4902200" y="1582738"/>
            <a:ext cx="7007225" cy="3692525"/>
          </a:xfrm>
          <a:prstGeom prst="rect">
            <a:avLst/>
          </a:prstGeom>
          <a:noFill/>
        </p:spPr>
        <p:txBody>
          <a:bodyPr>
            <a:spAutoFit/>
          </a:bodyPr>
          <a:lstStyle/>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产品特点</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32 位高精度 ADC芯片</a:t>
            </a:r>
            <a:endPar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电能计量可实现</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1:60000</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动态范围</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 0.1%</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精度</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集成 10ppm 高精度基准参考电压源</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内置</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2/4/8/16/32/64/128</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倍可编程低噪声放大器</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内置温度传感器</a:t>
            </a:r>
            <a:endPar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带</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8BIT</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和校验的</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SPI</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通讯接口</a:t>
            </a:r>
            <a:endPar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最高数据率可达</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512</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00Hz，可计量</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512</a:t>
            </a: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次谐波</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封装形式：TSSOP</a:t>
            </a:r>
            <a:r>
              <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16</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应用场景</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高性能电能计量表</a:t>
            </a:r>
            <a:endParaRPr kumimoji="0" lang="en-US" altLang="zh-CN"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charset="0"/>
              <a:buChar char="n"/>
              <a:defRPr/>
            </a:pPr>
            <a:r>
              <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电力监控设备</a:t>
            </a:r>
            <a:endParaRPr kumimoji="0" lang="zh-CN" altLang="en-US" sz="1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6868" name="图片 4" descr="C:\Users\win\Desktop\图片2.png图片2"/>
          <p:cNvPicPr>
            <a:picLocks noChangeAspect="1"/>
          </p:cNvPicPr>
          <p:nvPr/>
        </p:nvPicPr>
        <p:blipFill>
          <a:blip r:embed="rId2"/>
          <a:stretch>
            <a:fillRect/>
          </a:stretch>
        </p:blipFill>
        <p:spPr>
          <a:xfrm>
            <a:off x="1295400" y="2706688"/>
            <a:ext cx="2624138" cy="2228850"/>
          </a:xfrm>
          <a:prstGeom prst="rect">
            <a:avLst/>
          </a:prstGeom>
          <a:noFill/>
          <a:ln w="9525">
            <a:noFill/>
          </a:ln>
        </p:spPr>
      </p:pic>
      <p:sp>
        <p:nvSpPr>
          <p:cNvPr id="3" name="标题 1"/>
          <p:cNvSpPr>
            <a:spLocks noChangeArrowheads="1"/>
          </p:cNvSpPr>
          <p:nvPr/>
        </p:nvSpPr>
        <p:spPr bwMode="auto">
          <a:xfrm>
            <a:off x="376238" y="1004888"/>
            <a:ext cx="5164138" cy="496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a:lstStyle>
            <a:lvl1pPr indent="4572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rPr>
              <a:t>全球顶尖高精度交流计量</a:t>
            </a:r>
            <a:r>
              <a:rPr kumimoji="0" lang="en-US" altLang="zh-CN"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rPr>
              <a:t>AD</a:t>
            </a:r>
            <a:r>
              <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rPr>
              <a:t>芯片</a:t>
            </a:r>
            <a:endPar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endParaRPr>
          </a:p>
        </p:txBody>
      </p:sp>
      <p:sp>
        <p:nvSpPr>
          <p:cNvPr id="36870" name="Text Placeholder 2"/>
          <p:cNvSpPr txBox="1"/>
          <p:nvPr/>
        </p:nvSpPr>
        <p:spPr>
          <a:xfrm>
            <a:off x="708025" y="336550"/>
            <a:ext cx="54610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en-US" dirty="0">
                <a:sym typeface="Arial" panose="020B0604020202020204" pitchFamily="34" charset="0"/>
              </a:rPr>
              <a:t>瑞银中国芯 </a:t>
            </a:r>
            <a:r>
              <a:rPr lang="en-US" altLang="zh-CN" dirty="0">
                <a:sym typeface="Arial" panose="020B0604020202020204" pitchFamily="34" charset="0"/>
              </a:rPr>
              <a:t>- </a:t>
            </a:r>
            <a:r>
              <a:rPr lang="zh-CN" altLang="en-US" dirty="0">
                <a:sym typeface="Arial" panose="020B0604020202020204" pitchFamily="34" charset="0"/>
              </a:rPr>
              <a:t>交直流计量芯</a:t>
            </a:r>
            <a:endParaRPr lang="zh-CN" altLang="en-US" dirty="0">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任意多边形 24"/>
          <p:cNvSpPr/>
          <p:nvPr/>
        </p:nvSpPr>
        <p:spPr>
          <a:xfrm>
            <a:off x="1122363" y="3556000"/>
            <a:ext cx="1922463" cy="488950"/>
          </a:xfrm>
          <a:custGeom>
            <a:avLst/>
            <a:gdLst>
              <a:gd name="connsiteX0" fmla="*/ 0 w 2909067"/>
              <a:gd name="connsiteY0" fmla="*/ 152523 h 915120"/>
              <a:gd name="connsiteX1" fmla="*/ 152523 w 2909067"/>
              <a:gd name="connsiteY1" fmla="*/ 0 h 915120"/>
              <a:gd name="connsiteX2" fmla="*/ 2756544 w 2909067"/>
              <a:gd name="connsiteY2" fmla="*/ 0 h 915120"/>
              <a:gd name="connsiteX3" fmla="*/ 2909067 w 2909067"/>
              <a:gd name="connsiteY3" fmla="*/ 152523 h 915120"/>
              <a:gd name="connsiteX4" fmla="*/ 2909067 w 2909067"/>
              <a:gd name="connsiteY4" fmla="*/ 762597 h 915120"/>
              <a:gd name="connsiteX5" fmla="*/ 2756544 w 2909067"/>
              <a:gd name="connsiteY5" fmla="*/ 915120 h 915120"/>
              <a:gd name="connsiteX6" fmla="*/ 152523 w 2909067"/>
              <a:gd name="connsiteY6" fmla="*/ 915120 h 915120"/>
              <a:gd name="connsiteX7" fmla="*/ 0 w 2909067"/>
              <a:gd name="connsiteY7" fmla="*/ 762597 h 915120"/>
              <a:gd name="connsiteX8" fmla="*/ 0 w 2909067"/>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067" h="915120">
                <a:moveTo>
                  <a:pt x="0" y="152523"/>
                </a:moveTo>
                <a:cubicBezTo>
                  <a:pt x="0" y="68287"/>
                  <a:pt x="68287" y="0"/>
                  <a:pt x="152523" y="0"/>
                </a:cubicBezTo>
                <a:lnTo>
                  <a:pt x="2756544" y="0"/>
                </a:lnTo>
                <a:cubicBezTo>
                  <a:pt x="2840780" y="0"/>
                  <a:pt x="2909067" y="68287"/>
                  <a:pt x="2909067" y="152523"/>
                </a:cubicBezTo>
                <a:lnTo>
                  <a:pt x="2909067" y="762597"/>
                </a:lnTo>
                <a:cubicBezTo>
                  <a:pt x="2909067" y="846833"/>
                  <a:pt x="2840780" y="915120"/>
                  <a:pt x="2756544" y="915120"/>
                </a:cubicBezTo>
                <a:lnTo>
                  <a:pt x="152523" y="915120"/>
                </a:lnTo>
                <a:cubicBezTo>
                  <a:pt x="68287" y="915120"/>
                  <a:pt x="0" y="846833"/>
                  <a:pt x="0" y="762597"/>
                </a:cubicBezTo>
                <a:lnTo>
                  <a:pt x="0" y="152523"/>
                </a:lnTo>
                <a:close/>
              </a:path>
            </a:pathLst>
          </a:custGeom>
          <a:solidFill>
            <a:schemeClr val="accent1">
              <a:lumMod val="75000"/>
            </a:schemeClr>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lIns="140275" tIns="40525" rIns="140275" bIns="40525" spcCol="1270" anchor="ct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en-US" altLang="zh-CN"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Ⅱ</a:t>
            </a: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型采集器</a:t>
            </a:r>
            <a:endPar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sp>
        <p:nvSpPr>
          <p:cNvPr id="7" name="矩形 6"/>
          <p:cNvSpPr/>
          <p:nvPr/>
        </p:nvSpPr>
        <p:spPr>
          <a:xfrm>
            <a:off x="379413" y="4276725"/>
            <a:ext cx="3408363" cy="2152650"/>
          </a:xfrm>
          <a:prstGeom prst="rect">
            <a:avLst/>
          </a:prstGeom>
          <a:no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工作频段：</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470-510/230MHz</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通信方式：</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无线</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/LoRa+BPLC</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双模</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无线组网：</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LoRaWAN/LoRaMesh</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自组网</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标准规范：</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符合南网采集器技术规范</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功能特点：</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实时停复电、电网波动告警主动上报、数据定时采集</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9" name="矩形 8"/>
          <p:cNvSpPr/>
          <p:nvPr/>
        </p:nvSpPr>
        <p:spPr>
          <a:xfrm>
            <a:off x="4422775" y="4276725"/>
            <a:ext cx="3408363" cy="2152650"/>
          </a:xfrm>
          <a:prstGeom prst="rect">
            <a:avLst/>
          </a:prstGeom>
          <a:no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工作频段：</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470-510/230MHz</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通信方式：</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无线</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/LoRa+BPLC</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双模</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无线组网：</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LoRaWAN/LoRaMesh</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自组网</a:t>
            </a:r>
            <a:endParaRPr kumimoji="0" lang="en-US" altLang="zh-CN"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标准规范：</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符合南网通信模块规范</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功能特点：</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实时停复电、电网波动告警主动上报、数据定时采集</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11" name="任意多边形 28"/>
          <p:cNvSpPr/>
          <p:nvPr/>
        </p:nvSpPr>
        <p:spPr>
          <a:xfrm>
            <a:off x="4876800" y="3548063"/>
            <a:ext cx="2500313" cy="488950"/>
          </a:xfrm>
          <a:custGeom>
            <a:avLst/>
            <a:gdLst>
              <a:gd name="connsiteX0" fmla="*/ 0 w 2909067"/>
              <a:gd name="connsiteY0" fmla="*/ 152523 h 915120"/>
              <a:gd name="connsiteX1" fmla="*/ 152523 w 2909067"/>
              <a:gd name="connsiteY1" fmla="*/ 0 h 915120"/>
              <a:gd name="connsiteX2" fmla="*/ 2756544 w 2909067"/>
              <a:gd name="connsiteY2" fmla="*/ 0 h 915120"/>
              <a:gd name="connsiteX3" fmla="*/ 2909067 w 2909067"/>
              <a:gd name="connsiteY3" fmla="*/ 152523 h 915120"/>
              <a:gd name="connsiteX4" fmla="*/ 2909067 w 2909067"/>
              <a:gd name="connsiteY4" fmla="*/ 762597 h 915120"/>
              <a:gd name="connsiteX5" fmla="*/ 2756544 w 2909067"/>
              <a:gd name="connsiteY5" fmla="*/ 915120 h 915120"/>
              <a:gd name="connsiteX6" fmla="*/ 152523 w 2909067"/>
              <a:gd name="connsiteY6" fmla="*/ 915120 h 915120"/>
              <a:gd name="connsiteX7" fmla="*/ 0 w 2909067"/>
              <a:gd name="connsiteY7" fmla="*/ 762597 h 915120"/>
              <a:gd name="connsiteX8" fmla="*/ 0 w 2909067"/>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067" h="915120">
                <a:moveTo>
                  <a:pt x="0" y="152523"/>
                </a:moveTo>
                <a:cubicBezTo>
                  <a:pt x="0" y="68287"/>
                  <a:pt x="68287" y="0"/>
                  <a:pt x="152523" y="0"/>
                </a:cubicBezTo>
                <a:lnTo>
                  <a:pt x="2756544" y="0"/>
                </a:lnTo>
                <a:cubicBezTo>
                  <a:pt x="2840780" y="0"/>
                  <a:pt x="2909067" y="68287"/>
                  <a:pt x="2909067" y="152523"/>
                </a:cubicBezTo>
                <a:lnTo>
                  <a:pt x="2909067" y="762597"/>
                </a:lnTo>
                <a:cubicBezTo>
                  <a:pt x="2909067" y="846833"/>
                  <a:pt x="2840780" y="915120"/>
                  <a:pt x="2756544" y="915120"/>
                </a:cubicBezTo>
                <a:lnTo>
                  <a:pt x="152523" y="915120"/>
                </a:lnTo>
                <a:cubicBezTo>
                  <a:pt x="68287" y="915120"/>
                  <a:pt x="0" y="846833"/>
                  <a:pt x="0" y="762597"/>
                </a:cubicBezTo>
                <a:lnTo>
                  <a:pt x="0" y="152523"/>
                </a:lnTo>
                <a:close/>
              </a:path>
            </a:pathLst>
          </a:custGeom>
          <a:solidFill>
            <a:schemeClr val="accent1">
              <a:lumMod val="75000"/>
            </a:schemeClr>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lIns="140275" tIns="40525" rIns="140275" bIns="40525" spcCol="1270" anchor="ct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单相</a:t>
            </a:r>
            <a:r>
              <a:rPr kumimoji="0" lang="en-US" altLang="zh-CN"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a:t>
            </a: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三相表通信模块</a:t>
            </a:r>
            <a:endPar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pic>
        <p:nvPicPr>
          <p:cNvPr id="38918" name="图片 12"/>
          <p:cNvPicPr>
            <a:picLocks noChangeAspect="1"/>
          </p:cNvPicPr>
          <p:nvPr/>
        </p:nvPicPr>
        <p:blipFill>
          <a:blip r:embed="rId1"/>
          <a:stretch>
            <a:fillRect/>
          </a:stretch>
        </p:blipFill>
        <p:spPr>
          <a:xfrm>
            <a:off x="4546600" y="1914525"/>
            <a:ext cx="1295400" cy="952500"/>
          </a:xfrm>
          <a:prstGeom prst="rect">
            <a:avLst/>
          </a:prstGeom>
          <a:noFill/>
          <a:ln w="9525">
            <a:noFill/>
          </a:ln>
        </p:spPr>
      </p:pic>
      <p:pic>
        <p:nvPicPr>
          <p:cNvPr id="38919" name="图片 14"/>
          <p:cNvPicPr>
            <a:picLocks noChangeAspect="1"/>
          </p:cNvPicPr>
          <p:nvPr/>
        </p:nvPicPr>
        <p:blipFill>
          <a:blip r:embed="rId2"/>
          <a:stretch>
            <a:fillRect/>
          </a:stretch>
        </p:blipFill>
        <p:spPr>
          <a:xfrm>
            <a:off x="1552575" y="1423988"/>
            <a:ext cx="885825" cy="1771650"/>
          </a:xfrm>
          <a:prstGeom prst="rect">
            <a:avLst/>
          </a:prstGeom>
          <a:noFill/>
          <a:ln w="9525">
            <a:noFill/>
          </a:ln>
        </p:spPr>
      </p:pic>
      <p:sp>
        <p:nvSpPr>
          <p:cNvPr id="38920" name="Text Placeholder 2"/>
          <p:cNvSpPr txBox="1"/>
          <p:nvPr/>
        </p:nvSpPr>
        <p:spPr>
          <a:xfrm>
            <a:off x="708025" y="336550"/>
            <a:ext cx="54610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zh-CN" dirty="0">
                <a:sym typeface="Arial" panose="020B0604020202020204" pitchFamily="34" charset="0"/>
              </a:rPr>
              <a:t>物联网通信类 </a:t>
            </a:r>
            <a:r>
              <a:rPr lang="en-US" altLang="zh-CN" dirty="0">
                <a:sym typeface="Arial" panose="020B0604020202020204" pitchFamily="34" charset="0"/>
              </a:rPr>
              <a:t>- </a:t>
            </a:r>
            <a:r>
              <a:rPr lang="zh-CN" altLang="en-US" dirty="0">
                <a:sym typeface="Arial" panose="020B0604020202020204" pitchFamily="34" charset="0"/>
              </a:rPr>
              <a:t>电力抄表</a:t>
            </a:r>
            <a:endParaRPr lang="zh-CN" altLang="en-US" dirty="0">
              <a:sym typeface="Arial" panose="020B0604020202020204" pitchFamily="34" charset="0"/>
            </a:endParaRPr>
          </a:p>
        </p:txBody>
      </p:sp>
      <p:pic>
        <p:nvPicPr>
          <p:cNvPr id="38921" name="图片 2" descr="三相电能表通信模块"/>
          <p:cNvPicPr>
            <a:picLocks noChangeAspect="1"/>
          </p:cNvPicPr>
          <p:nvPr/>
        </p:nvPicPr>
        <p:blipFill>
          <a:blip r:embed="rId3"/>
          <a:stretch>
            <a:fillRect/>
          </a:stretch>
        </p:blipFill>
        <p:spPr>
          <a:xfrm>
            <a:off x="5918200" y="1287463"/>
            <a:ext cx="1506538" cy="2046287"/>
          </a:xfrm>
          <a:prstGeom prst="rect">
            <a:avLst/>
          </a:prstGeom>
          <a:noFill/>
          <a:ln w="9525">
            <a:noFill/>
          </a:ln>
        </p:spPr>
      </p:pic>
      <p:sp>
        <p:nvSpPr>
          <p:cNvPr id="2" name="任意多边形 28"/>
          <p:cNvSpPr/>
          <p:nvPr/>
        </p:nvSpPr>
        <p:spPr>
          <a:xfrm>
            <a:off x="9175750" y="3556000"/>
            <a:ext cx="2201863" cy="488950"/>
          </a:xfrm>
          <a:custGeom>
            <a:avLst/>
            <a:gdLst>
              <a:gd name="connsiteX0" fmla="*/ 0 w 2909067"/>
              <a:gd name="connsiteY0" fmla="*/ 152523 h 915120"/>
              <a:gd name="connsiteX1" fmla="*/ 152523 w 2909067"/>
              <a:gd name="connsiteY1" fmla="*/ 0 h 915120"/>
              <a:gd name="connsiteX2" fmla="*/ 2756544 w 2909067"/>
              <a:gd name="connsiteY2" fmla="*/ 0 h 915120"/>
              <a:gd name="connsiteX3" fmla="*/ 2909067 w 2909067"/>
              <a:gd name="connsiteY3" fmla="*/ 152523 h 915120"/>
              <a:gd name="connsiteX4" fmla="*/ 2909067 w 2909067"/>
              <a:gd name="connsiteY4" fmla="*/ 762597 h 915120"/>
              <a:gd name="connsiteX5" fmla="*/ 2756544 w 2909067"/>
              <a:gd name="connsiteY5" fmla="*/ 915120 h 915120"/>
              <a:gd name="connsiteX6" fmla="*/ 152523 w 2909067"/>
              <a:gd name="connsiteY6" fmla="*/ 915120 h 915120"/>
              <a:gd name="connsiteX7" fmla="*/ 0 w 2909067"/>
              <a:gd name="connsiteY7" fmla="*/ 762597 h 915120"/>
              <a:gd name="connsiteX8" fmla="*/ 0 w 2909067"/>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067" h="915120">
                <a:moveTo>
                  <a:pt x="0" y="152523"/>
                </a:moveTo>
                <a:cubicBezTo>
                  <a:pt x="0" y="68287"/>
                  <a:pt x="68287" y="0"/>
                  <a:pt x="152523" y="0"/>
                </a:cubicBezTo>
                <a:lnTo>
                  <a:pt x="2756544" y="0"/>
                </a:lnTo>
                <a:cubicBezTo>
                  <a:pt x="2840780" y="0"/>
                  <a:pt x="2909067" y="68287"/>
                  <a:pt x="2909067" y="152523"/>
                </a:cubicBezTo>
                <a:lnTo>
                  <a:pt x="2909067" y="762597"/>
                </a:lnTo>
                <a:cubicBezTo>
                  <a:pt x="2909067" y="846833"/>
                  <a:pt x="2840780" y="915120"/>
                  <a:pt x="2756544" y="915120"/>
                </a:cubicBezTo>
                <a:lnTo>
                  <a:pt x="152523" y="915120"/>
                </a:lnTo>
                <a:cubicBezTo>
                  <a:pt x="68287" y="915120"/>
                  <a:pt x="0" y="846833"/>
                  <a:pt x="0" y="762597"/>
                </a:cubicBezTo>
                <a:lnTo>
                  <a:pt x="0" y="152523"/>
                </a:lnTo>
                <a:close/>
              </a:path>
            </a:pathLst>
          </a:custGeom>
          <a:solidFill>
            <a:schemeClr val="accent1">
              <a:lumMod val="75000"/>
            </a:schemeClr>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lIns="140275" tIns="40525" rIns="140275" bIns="40525" spcCol="1270" anchor="ct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终端本地通信模块</a:t>
            </a:r>
            <a:endPar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sp>
        <p:nvSpPr>
          <p:cNvPr id="4" name="矩形 3"/>
          <p:cNvSpPr/>
          <p:nvPr/>
        </p:nvSpPr>
        <p:spPr>
          <a:xfrm>
            <a:off x="8466138" y="4276725"/>
            <a:ext cx="3543300" cy="2152650"/>
          </a:xfrm>
          <a:prstGeom prst="rect">
            <a:avLst/>
          </a:prstGeom>
          <a:no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工作频段：</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470-510/230MHz</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通信方式：</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无线</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/LoRa+BPLC</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双模</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无线组网：</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LoRaWAN/LoRaMesh</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自组网</a:t>
            </a:r>
            <a:endPar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标准规范：</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南网终端本地通信模块规范</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功能特点：</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支持本地无线自组网络可视化维护及调试</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p:txBody>
      </p:sp>
      <p:pic>
        <p:nvPicPr>
          <p:cNvPr id="38924" name="图片 9"/>
          <p:cNvPicPr>
            <a:picLocks noChangeAspect="1"/>
          </p:cNvPicPr>
          <p:nvPr/>
        </p:nvPicPr>
        <p:blipFill>
          <a:blip r:embed="rId4"/>
          <a:stretch>
            <a:fillRect/>
          </a:stretch>
        </p:blipFill>
        <p:spPr>
          <a:xfrm>
            <a:off x="9305925" y="1169988"/>
            <a:ext cx="1763713" cy="244157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任意多边形 28"/>
          <p:cNvSpPr/>
          <p:nvPr/>
        </p:nvSpPr>
        <p:spPr>
          <a:xfrm>
            <a:off x="8967788" y="3556000"/>
            <a:ext cx="2406650" cy="488950"/>
          </a:xfrm>
          <a:custGeom>
            <a:avLst/>
            <a:gdLst>
              <a:gd name="connsiteX0" fmla="*/ 0 w 2909067"/>
              <a:gd name="connsiteY0" fmla="*/ 152523 h 915120"/>
              <a:gd name="connsiteX1" fmla="*/ 152523 w 2909067"/>
              <a:gd name="connsiteY1" fmla="*/ 0 h 915120"/>
              <a:gd name="connsiteX2" fmla="*/ 2756544 w 2909067"/>
              <a:gd name="connsiteY2" fmla="*/ 0 h 915120"/>
              <a:gd name="connsiteX3" fmla="*/ 2909067 w 2909067"/>
              <a:gd name="connsiteY3" fmla="*/ 152523 h 915120"/>
              <a:gd name="connsiteX4" fmla="*/ 2909067 w 2909067"/>
              <a:gd name="connsiteY4" fmla="*/ 762597 h 915120"/>
              <a:gd name="connsiteX5" fmla="*/ 2756544 w 2909067"/>
              <a:gd name="connsiteY5" fmla="*/ 915120 h 915120"/>
              <a:gd name="connsiteX6" fmla="*/ 152523 w 2909067"/>
              <a:gd name="connsiteY6" fmla="*/ 915120 h 915120"/>
              <a:gd name="connsiteX7" fmla="*/ 0 w 2909067"/>
              <a:gd name="connsiteY7" fmla="*/ 762597 h 915120"/>
              <a:gd name="connsiteX8" fmla="*/ 0 w 2909067"/>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067" h="915120">
                <a:moveTo>
                  <a:pt x="0" y="152523"/>
                </a:moveTo>
                <a:cubicBezTo>
                  <a:pt x="0" y="68287"/>
                  <a:pt x="68287" y="0"/>
                  <a:pt x="152523" y="0"/>
                </a:cubicBezTo>
                <a:lnTo>
                  <a:pt x="2756544" y="0"/>
                </a:lnTo>
                <a:cubicBezTo>
                  <a:pt x="2840780" y="0"/>
                  <a:pt x="2909067" y="68287"/>
                  <a:pt x="2909067" y="152523"/>
                </a:cubicBezTo>
                <a:lnTo>
                  <a:pt x="2909067" y="762597"/>
                </a:lnTo>
                <a:cubicBezTo>
                  <a:pt x="2909067" y="846833"/>
                  <a:pt x="2840780" y="915120"/>
                  <a:pt x="2756544" y="915120"/>
                </a:cubicBezTo>
                <a:lnTo>
                  <a:pt x="152523" y="915120"/>
                </a:lnTo>
                <a:cubicBezTo>
                  <a:pt x="68287" y="915120"/>
                  <a:pt x="0" y="846833"/>
                  <a:pt x="0" y="762597"/>
                </a:cubicBezTo>
                <a:lnTo>
                  <a:pt x="0" y="152523"/>
                </a:lnTo>
                <a:close/>
              </a:path>
            </a:pathLst>
          </a:custGeom>
          <a:solidFill>
            <a:schemeClr val="accent1">
              <a:lumMod val="75000"/>
            </a:schemeClr>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lIns="140275" tIns="40525" rIns="140275" bIns="40525" spcCol="1270" anchor="ct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LTE</a:t>
            </a: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通信模块</a:t>
            </a:r>
            <a:endPar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sp>
        <p:nvSpPr>
          <p:cNvPr id="23" name="矩形 22"/>
          <p:cNvSpPr/>
          <p:nvPr/>
        </p:nvSpPr>
        <p:spPr>
          <a:xfrm>
            <a:off x="8466138" y="4276725"/>
            <a:ext cx="3409950" cy="2152650"/>
          </a:xfrm>
          <a:prstGeom prst="rect">
            <a:avLst/>
          </a:prstGeom>
          <a:no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通信方式：</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LTE</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标准规范：</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支持</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DLMS</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协议</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电表适配：</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DZG</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功能特点：</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模块化设计，安装维护方便，</a:t>
            </a:r>
            <a:r>
              <a:rPr kumimoji="0" 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通信方式可更换</a:t>
            </a:r>
            <a:endParaRPr kumimoji="0" 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39940" name="Text Placeholder 2"/>
          <p:cNvSpPr txBox="1"/>
          <p:nvPr/>
        </p:nvSpPr>
        <p:spPr>
          <a:xfrm>
            <a:off x="708025" y="336550"/>
            <a:ext cx="54610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zh-CN" dirty="0">
                <a:sym typeface="Arial" panose="020B0604020202020204" pitchFamily="34" charset="0"/>
              </a:rPr>
              <a:t>物联网通信类 </a:t>
            </a:r>
            <a:r>
              <a:rPr lang="en-US" altLang="zh-CN" dirty="0">
                <a:sym typeface="Arial" panose="020B0604020202020204" pitchFamily="34" charset="0"/>
              </a:rPr>
              <a:t>- </a:t>
            </a:r>
            <a:r>
              <a:rPr lang="zh-CN" altLang="en-US" dirty="0">
                <a:sym typeface="Arial" panose="020B0604020202020204" pitchFamily="34" charset="0"/>
              </a:rPr>
              <a:t>电力抄表</a:t>
            </a:r>
            <a:endParaRPr lang="zh-CN" altLang="en-US" dirty="0">
              <a:sym typeface="Arial" panose="020B0604020202020204" pitchFamily="34" charset="0"/>
            </a:endParaRPr>
          </a:p>
        </p:txBody>
      </p:sp>
      <p:pic>
        <p:nvPicPr>
          <p:cNvPr id="39941" name="图片 7" descr="LW-BD14-VA"/>
          <p:cNvPicPr>
            <a:picLocks noChangeAspect="1"/>
          </p:cNvPicPr>
          <p:nvPr/>
        </p:nvPicPr>
        <p:blipFill>
          <a:blip r:embed="rId1"/>
          <a:stretch>
            <a:fillRect/>
          </a:stretch>
        </p:blipFill>
        <p:spPr>
          <a:xfrm>
            <a:off x="5346700" y="1157288"/>
            <a:ext cx="1497013" cy="2154237"/>
          </a:xfrm>
          <a:prstGeom prst="rect">
            <a:avLst/>
          </a:prstGeom>
          <a:noFill/>
          <a:ln w="9525">
            <a:noFill/>
          </a:ln>
        </p:spPr>
      </p:pic>
      <p:sp>
        <p:nvSpPr>
          <p:cNvPr id="2" name="任意多边形 24"/>
          <p:cNvSpPr/>
          <p:nvPr/>
        </p:nvSpPr>
        <p:spPr>
          <a:xfrm>
            <a:off x="1122363" y="3556000"/>
            <a:ext cx="1922463" cy="488950"/>
          </a:xfrm>
          <a:custGeom>
            <a:avLst/>
            <a:gdLst>
              <a:gd name="connsiteX0" fmla="*/ 0 w 2909067"/>
              <a:gd name="connsiteY0" fmla="*/ 152523 h 915120"/>
              <a:gd name="connsiteX1" fmla="*/ 152523 w 2909067"/>
              <a:gd name="connsiteY1" fmla="*/ 0 h 915120"/>
              <a:gd name="connsiteX2" fmla="*/ 2756544 w 2909067"/>
              <a:gd name="connsiteY2" fmla="*/ 0 h 915120"/>
              <a:gd name="connsiteX3" fmla="*/ 2909067 w 2909067"/>
              <a:gd name="connsiteY3" fmla="*/ 152523 h 915120"/>
              <a:gd name="connsiteX4" fmla="*/ 2909067 w 2909067"/>
              <a:gd name="connsiteY4" fmla="*/ 762597 h 915120"/>
              <a:gd name="connsiteX5" fmla="*/ 2756544 w 2909067"/>
              <a:gd name="connsiteY5" fmla="*/ 915120 h 915120"/>
              <a:gd name="connsiteX6" fmla="*/ 152523 w 2909067"/>
              <a:gd name="connsiteY6" fmla="*/ 915120 h 915120"/>
              <a:gd name="connsiteX7" fmla="*/ 0 w 2909067"/>
              <a:gd name="connsiteY7" fmla="*/ 762597 h 915120"/>
              <a:gd name="connsiteX8" fmla="*/ 0 w 2909067"/>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067" h="915120">
                <a:moveTo>
                  <a:pt x="0" y="152523"/>
                </a:moveTo>
                <a:cubicBezTo>
                  <a:pt x="0" y="68287"/>
                  <a:pt x="68287" y="0"/>
                  <a:pt x="152523" y="0"/>
                </a:cubicBezTo>
                <a:lnTo>
                  <a:pt x="2756544" y="0"/>
                </a:lnTo>
                <a:cubicBezTo>
                  <a:pt x="2840780" y="0"/>
                  <a:pt x="2909067" y="68287"/>
                  <a:pt x="2909067" y="152523"/>
                </a:cubicBezTo>
                <a:lnTo>
                  <a:pt x="2909067" y="762597"/>
                </a:lnTo>
                <a:cubicBezTo>
                  <a:pt x="2909067" y="846833"/>
                  <a:pt x="2840780" y="915120"/>
                  <a:pt x="2756544" y="915120"/>
                </a:cubicBezTo>
                <a:lnTo>
                  <a:pt x="152523" y="915120"/>
                </a:lnTo>
                <a:cubicBezTo>
                  <a:pt x="68287" y="915120"/>
                  <a:pt x="0" y="846833"/>
                  <a:pt x="0" y="762597"/>
                </a:cubicBezTo>
                <a:lnTo>
                  <a:pt x="0" y="152523"/>
                </a:lnTo>
                <a:close/>
              </a:path>
            </a:pathLst>
          </a:custGeom>
          <a:solidFill>
            <a:schemeClr val="accent1">
              <a:lumMod val="75000"/>
            </a:schemeClr>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lIns="140275" tIns="40525" rIns="140275" bIns="40525" spcCol="1270" anchor="ct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en-US" altLang="zh-CN"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LoRa</a:t>
            </a: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通信模块</a:t>
            </a:r>
            <a:endPar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pic>
        <p:nvPicPr>
          <p:cNvPr id="39943" name="图片 3" descr="LORA-Plugin"/>
          <p:cNvPicPr>
            <a:picLocks noChangeAspect="1"/>
          </p:cNvPicPr>
          <p:nvPr/>
        </p:nvPicPr>
        <p:blipFill>
          <a:blip r:embed="rId2"/>
          <a:stretch>
            <a:fillRect/>
          </a:stretch>
        </p:blipFill>
        <p:spPr>
          <a:xfrm>
            <a:off x="490538" y="1023938"/>
            <a:ext cx="1593850" cy="2420937"/>
          </a:xfrm>
          <a:prstGeom prst="rect">
            <a:avLst/>
          </a:prstGeom>
          <a:noFill/>
          <a:ln w="9525">
            <a:noFill/>
          </a:ln>
        </p:spPr>
      </p:pic>
      <p:sp>
        <p:nvSpPr>
          <p:cNvPr id="10" name="矩形 9"/>
          <p:cNvSpPr/>
          <p:nvPr/>
        </p:nvSpPr>
        <p:spPr>
          <a:xfrm>
            <a:off x="379413" y="4276725"/>
            <a:ext cx="3408363" cy="2152650"/>
          </a:xfrm>
          <a:prstGeom prst="rect">
            <a:avLst/>
          </a:prstGeom>
          <a:no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工作频段：</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868MHz</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通信方式：</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无线</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无线组网：</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LoRaWAN</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标准规范：</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符合</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DLMS</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规约</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功能特点：</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模块化设计，安装维护方便，通信方式可选择</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12" name="任意多边形 28"/>
          <p:cNvSpPr/>
          <p:nvPr/>
        </p:nvSpPr>
        <p:spPr>
          <a:xfrm>
            <a:off x="4892675" y="3556000"/>
            <a:ext cx="2406650" cy="488950"/>
          </a:xfrm>
          <a:custGeom>
            <a:avLst/>
            <a:gdLst>
              <a:gd name="connsiteX0" fmla="*/ 0 w 2909067"/>
              <a:gd name="connsiteY0" fmla="*/ 152523 h 915120"/>
              <a:gd name="connsiteX1" fmla="*/ 152523 w 2909067"/>
              <a:gd name="connsiteY1" fmla="*/ 0 h 915120"/>
              <a:gd name="connsiteX2" fmla="*/ 2756544 w 2909067"/>
              <a:gd name="connsiteY2" fmla="*/ 0 h 915120"/>
              <a:gd name="connsiteX3" fmla="*/ 2909067 w 2909067"/>
              <a:gd name="connsiteY3" fmla="*/ 152523 h 915120"/>
              <a:gd name="connsiteX4" fmla="*/ 2909067 w 2909067"/>
              <a:gd name="connsiteY4" fmla="*/ 762597 h 915120"/>
              <a:gd name="connsiteX5" fmla="*/ 2756544 w 2909067"/>
              <a:gd name="connsiteY5" fmla="*/ 915120 h 915120"/>
              <a:gd name="connsiteX6" fmla="*/ 152523 w 2909067"/>
              <a:gd name="connsiteY6" fmla="*/ 915120 h 915120"/>
              <a:gd name="connsiteX7" fmla="*/ 0 w 2909067"/>
              <a:gd name="connsiteY7" fmla="*/ 762597 h 915120"/>
              <a:gd name="connsiteX8" fmla="*/ 0 w 2909067"/>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067" h="915120">
                <a:moveTo>
                  <a:pt x="0" y="152523"/>
                </a:moveTo>
                <a:cubicBezTo>
                  <a:pt x="0" y="68287"/>
                  <a:pt x="68287" y="0"/>
                  <a:pt x="152523" y="0"/>
                </a:cubicBezTo>
                <a:lnTo>
                  <a:pt x="2756544" y="0"/>
                </a:lnTo>
                <a:cubicBezTo>
                  <a:pt x="2840780" y="0"/>
                  <a:pt x="2909067" y="68287"/>
                  <a:pt x="2909067" y="152523"/>
                </a:cubicBezTo>
                <a:lnTo>
                  <a:pt x="2909067" y="762597"/>
                </a:lnTo>
                <a:cubicBezTo>
                  <a:pt x="2909067" y="846833"/>
                  <a:pt x="2840780" y="915120"/>
                  <a:pt x="2756544" y="915120"/>
                </a:cubicBezTo>
                <a:lnTo>
                  <a:pt x="152523" y="915120"/>
                </a:lnTo>
                <a:cubicBezTo>
                  <a:pt x="68287" y="915120"/>
                  <a:pt x="0" y="846833"/>
                  <a:pt x="0" y="762597"/>
                </a:cubicBezTo>
                <a:lnTo>
                  <a:pt x="0" y="152523"/>
                </a:lnTo>
                <a:close/>
              </a:path>
            </a:pathLst>
          </a:custGeom>
          <a:solidFill>
            <a:schemeClr val="accent1">
              <a:lumMod val="75000"/>
            </a:schemeClr>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lIns="140275" tIns="40525" rIns="140275" bIns="40525" spcCol="1270" anchor="ct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sym typeface="+mn-ea"/>
              </a:rPr>
              <a:t>海外</a:t>
            </a:r>
            <a:r>
              <a:rPr kumimoji="0" lang="en-US" altLang="zh-CN"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sym typeface="+mn-ea"/>
              </a:rPr>
              <a:t>NB-IoT</a:t>
            </a: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sym typeface="+mn-ea"/>
              </a:rPr>
              <a:t>通信模块</a:t>
            </a:r>
            <a:endPar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sp>
        <p:nvSpPr>
          <p:cNvPr id="14" name="矩形 13"/>
          <p:cNvSpPr/>
          <p:nvPr/>
        </p:nvSpPr>
        <p:spPr>
          <a:xfrm>
            <a:off x="4391025" y="4276725"/>
            <a:ext cx="3408363" cy="2152650"/>
          </a:xfrm>
          <a:prstGeom prst="rect">
            <a:avLst/>
          </a:prstGeom>
          <a:no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通信方式：</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NB-IoT</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标准规范：</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支持海外</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DLMS</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协议</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电表适配：</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适配各类主流品牌，</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DZG</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LY</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Holley</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itron</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AEC</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ISK</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等</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功能特点：</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模块化设计，安装维护方便，通过</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RS485</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接口与电能表通信</a:t>
            </a:r>
            <a:endParaRPr kumimoji="0" 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p:txBody>
      </p:sp>
      <p:pic>
        <p:nvPicPr>
          <p:cNvPr id="39947" name="图片 15" descr="CR0A7310"/>
          <p:cNvPicPr>
            <a:picLocks noChangeAspect="1"/>
          </p:cNvPicPr>
          <p:nvPr/>
        </p:nvPicPr>
        <p:blipFill>
          <a:blip r:embed="rId3"/>
          <a:srcRect/>
          <a:stretch>
            <a:fillRect/>
          </a:stretch>
        </p:blipFill>
        <p:spPr>
          <a:xfrm>
            <a:off x="8810625" y="1130300"/>
            <a:ext cx="3063875" cy="2208213"/>
          </a:xfrm>
          <a:prstGeom prst="rect">
            <a:avLst/>
          </a:prstGeom>
          <a:noFill/>
          <a:ln w="9525">
            <a:noFill/>
          </a:ln>
        </p:spPr>
      </p:pic>
      <p:pic>
        <p:nvPicPr>
          <p:cNvPr id="39948" name="图片 17" descr="LMN-Plugin"/>
          <p:cNvPicPr>
            <a:picLocks noChangeAspect="1"/>
          </p:cNvPicPr>
          <p:nvPr/>
        </p:nvPicPr>
        <p:blipFill>
          <a:blip r:embed="rId4"/>
          <a:stretch>
            <a:fillRect/>
          </a:stretch>
        </p:blipFill>
        <p:spPr>
          <a:xfrm>
            <a:off x="2084388" y="1023938"/>
            <a:ext cx="1550987" cy="18796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任意多边形 24"/>
          <p:cNvSpPr/>
          <p:nvPr/>
        </p:nvSpPr>
        <p:spPr>
          <a:xfrm>
            <a:off x="1122363" y="3556000"/>
            <a:ext cx="1922463" cy="488950"/>
          </a:xfrm>
          <a:custGeom>
            <a:avLst/>
            <a:gdLst>
              <a:gd name="connsiteX0" fmla="*/ 0 w 2909067"/>
              <a:gd name="connsiteY0" fmla="*/ 152523 h 915120"/>
              <a:gd name="connsiteX1" fmla="*/ 152523 w 2909067"/>
              <a:gd name="connsiteY1" fmla="*/ 0 h 915120"/>
              <a:gd name="connsiteX2" fmla="*/ 2756544 w 2909067"/>
              <a:gd name="connsiteY2" fmla="*/ 0 h 915120"/>
              <a:gd name="connsiteX3" fmla="*/ 2909067 w 2909067"/>
              <a:gd name="connsiteY3" fmla="*/ 152523 h 915120"/>
              <a:gd name="connsiteX4" fmla="*/ 2909067 w 2909067"/>
              <a:gd name="connsiteY4" fmla="*/ 762597 h 915120"/>
              <a:gd name="connsiteX5" fmla="*/ 2756544 w 2909067"/>
              <a:gd name="connsiteY5" fmla="*/ 915120 h 915120"/>
              <a:gd name="connsiteX6" fmla="*/ 152523 w 2909067"/>
              <a:gd name="connsiteY6" fmla="*/ 915120 h 915120"/>
              <a:gd name="connsiteX7" fmla="*/ 0 w 2909067"/>
              <a:gd name="connsiteY7" fmla="*/ 762597 h 915120"/>
              <a:gd name="connsiteX8" fmla="*/ 0 w 2909067"/>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067" h="915120">
                <a:moveTo>
                  <a:pt x="0" y="152523"/>
                </a:moveTo>
                <a:cubicBezTo>
                  <a:pt x="0" y="68287"/>
                  <a:pt x="68287" y="0"/>
                  <a:pt x="152523" y="0"/>
                </a:cubicBezTo>
                <a:lnTo>
                  <a:pt x="2756544" y="0"/>
                </a:lnTo>
                <a:cubicBezTo>
                  <a:pt x="2840780" y="0"/>
                  <a:pt x="2909067" y="68287"/>
                  <a:pt x="2909067" y="152523"/>
                </a:cubicBezTo>
                <a:lnTo>
                  <a:pt x="2909067" y="762597"/>
                </a:lnTo>
                <a:cubicBezTo>
                  <a:pt x="2909067" y="846833"/>
                  <a:pt x="2840780" y="915120"/>
                  <a:pt x="2756544" y="915120"/>
                </a:cubicBezTo>
                <a:lnTo>
                  <a:pt x="152523" y="915120"/>
                </a:lnTo>
                <a:cubicBezTo>
                  <a:pt x="68287" y="915120"/>
                  <a:pt x="0" y="846833"/>
                  <a:pt x="0" y="762597"/>
                </a:cubicBezTo>
                <a:lnTo>
                  <a:pt x="0" y="152523"/>
                </a:lnTo>
                <a:close/>
              </a:path>
            </a:pathLst>
          </a:custGeom>
          <a:solidFill>
            <a:schemeClr val="accent1">
              <a:lumMod val="75000"/>
            </a:schemeClr>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lIns="140275" tIns="40525" rIns="140275" bIns="40525" spcCol="1270" anchor="ct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蓝牙通信模块</a:t>
            </a:r>
            <a:endPar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sp>
        <p:nvSpPr>
          <p:cNvPr id="7" name="矩形 6"/>
          <p:cNvSpPr/>
          <p:nvPr/>
        </p:nvSpPr>
        <p:spPr>
          <a:xfrm>
            <a:off x="379413" y="4276725"/>
            <a:ext cx="3408363" cy="2152650"/>
          </a:xfrm>
          <a:prstGeom prst="rect">
            <a:avLst/>
          </a:prstGeom>
          <a:no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通信方式：</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蓝牙</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无线组网：</a:t>
            </a:r>
            <a:r>
              <a:rPr kumimoji="0" 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蓝牙一对多组网</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标准规范：</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符合南网</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DL/T-645</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规约</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功能特点：</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模块化设计、安装维护方便，通过</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RS485</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接口与电通表或其它设备通信，实现</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RS485</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与蓝牙的转换</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9" name="矩形 8"/>
          <p:cNvSpPr/>
          <p:nvPr/>
        </p:nvSpPr>
        <p:spPr>
          <a:xfrm>
            <a:off x="4422775" y="4276725"/>
            <a:ext cx="3408363" cy="2152650"/>
          </a:xfrm>
          <a:prstGeom prst="rect">
            <a:avLst/>
          </a:prstGeom>
          <a:no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通信方式：</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LAN/Wi-Fi/LoRa</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标准规范：</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支持海外</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DLMS</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规约</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电表适配：</a:t>
            </a:r>
            <a:r>
              <a:rPr kumimoji="0" 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适配瑞银、</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DZG</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等多个型号电能表</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功能特点：</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模块化设计，安装维护方便，多种通信方式可选择</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11" name="任意多边形 28"/>
          <p:cNvSpPr/>
          <p:nvPr/>
        </p:nvSpPr>
        <p:spPr>
          <a:xfrm>
            <a:off x="4876800" y="3548063"/>
            <a:ext cx="2500313" cy="488950"/>
          </a:xfrm>
          <a:custGeom>
            <a:avLst/>
            <a:gdLst>
              <a:gd name="connsiteX0" fmla="*/ 0 w 2909067"/>
              <a:gd name="connsiteY0" fmla="*/ 152523 h 915120"/>
              <a:gd name="connsiteX1" fmla="*/ 152523 w 2909067"/>
              <a:gd name="connsiteY1" fmla="*/ 0 h 915120"/>
              <a:gd name="connsiteX2" fmla="*/ 2756544 w 2909067"/>
              <a:gd name="connsiteY2" fmla="*/ 0 h 915120"/>
              <a:gd name="connsiteX3" fmla="*/ 2909067 w 2909067"/>
              <a:gd name="connsiteY3" fmla="*/ 152523 h 915120"/>
              <a:gd name="connsiteX4" fmla="*/ 2909067 w 2909067"/>
              <a:gd name="connsiteY4" fmla="*/ 762597 h 915120"/>
              <a:gd name="connsiteX5" fmla="*/ 2756544 w 2909067"/>
              <a:gd name="connsiteY5" fmla="*/ 915120 h 915120"/>
              <a:gd name="connsiteX6" fmla="*/ 152523 w 2909067"/>
              <a:gd name="connsiteY6" fmla="*/ 915120 h 915120"/>
              <a:gd name="connsiteX7" fmla="*/ 0 w 2909067"/>
              <a:gd name="connsiteY7" fmla="*/ 762597 h 915120"/>
              <a:gd name="connsiteX8" fmla="*/ 0 w 2909067"/>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067" h="915120">
                <a:moveTo>
                  <a:pt x="0" y="152523"/>
                </a:moveTo>
                <a:cubicBezTo>
                  <a:pt x="0" y="68287"/>
                  <a:pt x="68287" y="0"/>
                  <a:pt x="152523" y="0"/>
                </a:cubicBezTo>
                <a:lnTo>
                  <a:pt x="2756544" y="0"/>
                </a:lnTo>
                <a:cubicBezTo>
                  <a:pt x="2840780" y="0"/>
                  <a:pt x="2909067" y="68287"/>
                  <a:pt x="2909067" y="152523"/>
                </a:cubicBezTo>
                <a:lnTo>
                  <a:pt x="2909067" y="762597"/>
                </a:lnTo>
                <a:cubicBezTo>
                  <a:pt x="2909067" y="846833"/>
                  <a:pt x="2840780" y="915120"/>
                  <a:pt x="2756544" y="915120"/>
                </a:cubicBezTo>
                <a:lnTo>
                  <a:pt x="152523" y="915120"/>
                </a:lnTo>
                <a:cubicBezTo>
                  <a:pt x="68287" y="915120"/>
                  <a:pt x="0" y="846833"/>
                  <a:pt x="0" y="762597"/>
                </a:cubicBezTo>
                <a:lnTo>
                  <a:pt x="0" y="152523"/>
                </a:lnTo>
                <a:close/>
              </a:path>
            </a:pathLst>
          </a:custGeom>
          <a:solidFill>
            <a:schemeClr val="accent1">
              <a:lumMod val="75000"/>
            </a:schemeClr>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lIns="140275" tIns="40525" rIns="140275" bIns="40525" spcCol="1270" anchor="ct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外置通信模块</a:t>
            </a:r>
            <a:endPar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sp>
        <p:nvSpPr>
          <p:cNvPr id="17" name="任意多边形 28"/>
          <p:cNvSpPr/>
          <p:nvPr/>
        </p:nvSpPr>
        <p:spPr>
          <a:xfrm>
            <a:off x="8967788" y="3556000"/>
            <a:ext cx="2406650" cy="488950"/>
          </a:xfrm>
          <a:custGeom>
            <a:avLst/>
            <a:gdLst>
              <a:gd name="connsiteX0" fmla="*/ 0 w 2909067"/>
              <a:gd name="connsiteY0" fmla="*/ 152523 h 915120"/>
              <a:gd name="connsiteX1" fmla="*/ 152523 w 2909067"/>
              <a:gd name="connsiteY1" fmla="*/ 0 h 915120"/>
              <a:gd name="connsiteX2" fmla="*/ 2756544 w 2909067"/>
              <a:gd name="connsiteY2" fmla="*/ 0 h 915120"/>
              <a:gd name="connsiteX3" fmla="*/ 2909067 w 2909067"/>
              <a:gd name="connsiteY3" fmla="*/ 152523 h 915120"/>
              <a:gd name="connsiteX4" fmla="*/ 2909067 w 2909067"/>
              <a:gd name="connsiteY4" fmla="*/ 762597 h 915120"/>
              <a:gd name="connsiteX5" fmla="*/ 2756544 w 2909067"/>
              <a:gd name="connsiteY5" fmla="*/ 915120 h 915120"/>
              <a:gd name="connsiteX6" fmla="*/ 152523 w 2909067"/>
              <a:gd name="connsiteY6" fmla="*/ 915120 h 915120"/>
              <a:gd name="connsiteX7" fmla="*/ 0 w 2909067"/>
              <a:gd name="connsiteY7" fmla="*/ 762597 h 915120"/>
              <a:gd name="connsiteX8" fmla="*/ 0 w 2909067"/>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067" h="915120">
                <a:moveTo>
                  <a:pt x="0" y="152523"/>
                </a:moveTo>
                <a:cubicBezTo>
                  <a:pt x="0" y="68287"/>
                  <a:pt x="68287" y="0"/>
                  <a:pt x="152523" y="0"/>
                </a:cubicBezTo>
                <a:lnTo>
                  <a:pt x="2756544" y="0"/>
                </a:lnTo>
                <a:cubicBezTo>
                  <a:pt x="2840780" y="0"/>
                  <a:pt x="2909067" y="68287"/>
                  <a:pt x="2909067" y="152523"/>
                </a:cubicBezTo>
                <a:lnTo>
                  <a:pt x="2909067" y="762597"/>
                </a:lnTo>
                <a:cubicBezTo>
                  <a:pt x="2909067" y="846833"/>
                  <a:pt x="2840780" y="915120"/>
                  <a:pt x="2756544" y="915120"/>
                </a:cubicBezTo>
                <a:lnTo>
                  <a:pt x="152523" y="915120"/>
                </a:lnTo>
                <a:cubicBezTo>
                  <a:pt x="68287" y="915120"/>
                  <a:pt x="0" y="846833"/>
                  <a:pt x="0" y="762597"/>
                </a:cubicBezTo>
                <a:lnTo>
                  <a:pt x="0" y="152523"/>
                </a:lnTo>
                <a:close/>
              </a:path>
            </a:pathLst>
          </a:custGeom>
          <a:solidFill>
            <a:schemeClr val="accent1">
              <a:lumMod val="75000"/>
            </a:schemeClr>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lIns="140275" tIns="40525" rIns="140275" bIns="40525" spcCol="1270" anchor="ct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en-US" altLang="zh-CN"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LTE/NB-IoT</a:t>
            </a:r>
            <a:r>
              <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通信模块</a:t>
            </a:r>
            <a:endParaRPr kumimoji="0" lang="zh-CN" altLang="en-US" sz="1800" b="1" i="0" u="none" strike="noStrike" kern="1200" cap="none" spc="0" normalizeH="0" baseline="0" noProof="1">
              <a:ln>
                <a:noFill/>
              </a:ln>
              <a:solidFill>
                <a:schemeClr val="lt1"/>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sp>
        <p:nvSpPr>
          <p:cNvPr id="23" name="矩形 22"/>
          <p:cNvSpPr/>
          <p:nvPr/>
        </p:nvSpPr>
        <p:spPr>
          <a:xfrm>
            <a:off x="8466138" y="4276725"/>
            <a:ext cx="3409950" cy="2152650"/>
          </a:xfrm>
          <a:prstGeom prst="rect">
            <a:avLst/>
          </a:prstGeom>
          <a:no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通信方式：</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LTE/NB-IoT</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标准规范：</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支持海外</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DLMS</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规约</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电表适配：</a:t>
            </a:r>
            <a:r>
              <a:rPr kumimoji="0" 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适配瑞银、</a:t>
            </a:r>
            <a:r>
              <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DZG</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等多个型号电能表</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a:p>
            <a:pPr marL="71755" marR="0" lvl="0" indent="0" algn="l" defTabSz="685165"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功能特点：</a:t>
            </a:r>
            <a:r>
              <a:rPr kumimoji="0" lang="zh-CN" altLang="en-US"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模块化设计，安装维护方便，两种通信方式可选择</a:t>
            </a:r>
            <a:endParaRPr kumimoji="0" lang="en-US" altLang="zh-CN" sz="16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40968" name="Text Placeholder 2"/>
          <p:cNvSpPr txBox="1"/>
          <p:nvPr/>
        </p:nvSpPr>
        <p:spPr>
          <a:xfrm>
            <a:off x="708025" y="336550"/>
            <a:ext cx="54610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zh-CN" dirty="0">
                <a:sym typeface="Arial" panose="020B0604020202020204" pitchFamily="34" charset="0"/>
              </a:rPr>
              <a:t>物联网通信类 </a:t>
            </a:r>
            <a:r>
              <a:rPr lang="en-US" altLang="zh-CN" dirty="0">
                <a:sym typeface="Arial" panose="020B0604020202020204" pitchFamily="34" charset="0"/>
              </a:rPr>
              <a:t>- </a:t>
            </a:r>
            <a:r>
              <a:rPr lang="zh-CN" altLang="en-US" dirty="0">
                <a:sym typeface="Arial" panose="020B0604020202020204" pitchFamily="34" charset="0"/>
              </a:rPr>
              <a:t>电力抄表</a:t>
            </a:r>
            <a:endParaRPr lang="zh-CN" altLang="en-US" dirty="0">
              <a:sym typeface="Arial" panose="020B0604020202020204" pitchFamily="34" charset="0"/>
            </a:endParaRPr>
          </a:p>
        </p:txBody>
      </p:sp>
      <p:pic>
        <p:nvPicPr>
          <p:cNvPr id="40969" name="图片 1" descr="CR0A7284"/>
          <p:cNvPicPr>
            <a:picLocks noChangeAspect="1"/>
          </p:cNvPicPr>
          <p:nvPr/>
        </p:nvPicPr>
        <p:blipFill>
          <a:blip r:embed="rId1"/>
          <a:stretch>
            <a:fillRect/>
          </a:stretch>
        </p:blipFill>
        <p:spPr>
          <a:xfrm>
            <a:off x="1428750" y="957263"/>
            <a:ext cx="1308100" cy="2592387"/>
          </a:xfrm>
          <a:prstGeom prst="rect">
            <a:avLst/>
          </a:prstGeom>
          <a:noFill/>
          <a:ln w="9525">
            <a:noFill/>
          </a:ln>
        </p:spPr>
      </p:pic>
      <p:pic>
        <p:nvPicPr>
          <p:cNvPr id="40970" name="图片 9" descr="KM21-E"/>
          <p:cNvPicPr>
            <a:picLocks noChangeAspect="1"/>
          </p:cNvPicPr>
          <p:nvPr/>
        </p:nvPicPr>
        <p:blipFill>
          <a:blip r:embed="rId2"/>
          <a:stretch>
            <a:fillRect/>
          </a:stretch>
        </p:blipFill>
        <p:spPr>
          <a:xfrm>
            <a:off x="4432300" y="1028700"/>
            <a:ext cx="1173163" cy="2449513"/>
          </a:xfrm>
          <a:prstGeom prst="rect">
            <a:avLst/>
          </a:prstGeom>
          <a:noFill/>
          <a:ln w="9525">
            <a:noFill/>
          </a:ln>
        </p:spPr>
      </p:pic>
      <p:pic>
        <p:nvPicPr>
          <p:cNvPr id="40971" name="图片 13" descr="KM21-W"/>
          <p:cNvPicPr>
            <a:picLocks noChangeAspect="1"/>
          </p:cNvPicPr>
          <p:nvPr/>
        </p:nvPicPr>
        <p:blipFill>
          <a:blip r:embed="rId3"/>
          <a:stretch>
            <a:fillRect/>
          </a:stretch>
        </p:blipFill>
        <p:spPr>
          <a:xfrm>
            <a:off x="5411788" y="957263"/>
            <a:ext cx="1371600" cy="2676525"/>
          </a:xfrm>
          <a:prstGeom prst="rect">
            <a:avLst/>
          </a:prstGeom>
          <a:noFill/>
          <a:ln w="9525">
            <a:noFill/>
          </a:ln>
        </p:spPr>
      </p:pic>
      <p:pic>
        <p:nvPicPr>
          <p:cNvPr id="40972" name="图片 15" descr="KM26-R"/>
          <p:cNvPicPr>
            <a:picLocks noChangeAspect="1"/>
          </p:cNvPicPr>
          <p:nvPr/>
        </p:nvPicPr>
        <p:blipFill>
          <a:blip r:embed="rId4"/>
          <a:stretch>
            <a:fillRect/>
          </a:stretch>
        </p:blipFill>
        <p:spPr>
          <a:xfrm>
            <a:off x="6626225" y="1063625"/>
            <a:ext cx="1111250" cy="2449513"/>
          </a:xfrm>
          <a:prstGeom prst="rect">
            <a:avLst/>
          </a:prstGeom>
          <a:noFill/>
          <a:ln w="9525">
            <a:noFill/>
          </a:ln>
        </p:spPr>
      </p:pic>
      <p:pic>
        <p:nvPicPr>
          <p:cNvPr id="40973" name="图片 17" descr="LW-BD11-VA"/>
          <p:cNvPicPr>
            <a:picLocks noChangeAspect="1"/>
          </p:cNvPicPr>
          <p:nvPr/>
        </p:nvPicPr>
        <p:blipFill>
          <a:blip r:embed="rId5"/>
          <a:stretch>
            <a:fillRect/>
          </a:stretch>
        </p:blipFill>
        <p:spPr>
          <a:xfrm>
            <a:off x="8812213" y="957263"/>
            <a:ext cx="1585912" cy="2676525"/>
          </a:xfrm>
          <a:prstGeom prst="rect">
            <a:avLst/>
          </a:prstGeom>
          <a:noFill/>
          <a:ln w="9525">
            <a:noFill/>
          </a:ln>
        </p:spPr>
      </p:pic>
      <p:pic>
        <p:nvPicPr>
          <p:cNvPr id="40974" name="图片 18" descr="LW-BD12-VA"/>
          <p:cNvPicPr>
            <a:picLocks noChangeAspect="1"/>
          </p:cNvPicPr>
          <p:nvPr/>
        </p:nvPicPr>
        <p:blipFill>
          <a:blip r:embed="rId6"/>
          <a:stretch>
            <a:fillRect/>
          </a:stretch>
        </p:blipFill>
        <p:spPr>
          <a:xfrm>
            <a:off x="10085388" y="1028700"/>
            <a:ext cx="1177925" cy="2509838"/>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 Placeholder 2"/>
          <p:cNvSpPr txBox="1"/>
          <p:nvPr/>
        </p:nvSpPr>
        <p:spPr>
          <a:xfrm>
            <a:off x="708025" y="336550"/>
            <a:ext cx="6562725"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en-US" dirty="0">
                <a:sym typeface="Arial" panose="020B0604020202020204" pitchFamily="34" charset="0"/>
              </a:rPr>
              <a:t>物联网通信类  </a:t>
            </a:r>
            <a:r>
              <a:rPr lang="en-US" altLang="zh-CN" dirty="0">
                <a:sym typeface="Arial" panose="020B0604020202020204" pitchFamily="34" charset="0"/>
              </a:rPr>
              <a:t>-</a:t>
            </a:r>
            <a:r>
              <a:rPr lang="zh-CN" altLang="en-US" dirty="0">
                <a:sym typeface="微软雅黑" panose="020B0503020204020204" pitchFamily="34" charset="-122"/>
              </a:rPr>
              <a:t>台区可视化拓扑识别</a:t>
            </a:r>
            <a:endParaRPr lang="zh-CN" altLang="en-US" dirty="0"/>
          </a:p>
          <a:p>
            <a:pPr marL="0" lvl="0" indent="0" eaLnBrk="1" hangingPunct="1">
              <a:buFontTx/>
              <a:buNone/>
            </a:pPr>
            <a:r>
              <a:rPr lang="en-US" altLang="zh-CN" dirty="0">
                <a:sym typeface="Arial" panose="020B0604020202020204" pitchFamily="34" charset="0"/>
              </a:rPr>
              <a:t> </a:t>
            </a:r>
            <a:endParaRPr lang="zh-CN" altLang="en-US" dirty="0">
              <a:sym typeface="Arial" panose="020B0604020202020204" pitchFamily="34" charset="0"/>
            </a:endParaRPr>
          </a:p>
        </p:txBody>
      </p:sp>
      <p:pic>
        <p:nvPicPr>
          <p:cNvPr id="41987" name="图片 2" descr="特征信号识别器"/>
          <p:cNvPicPr>
            <a:picLocks noChangeAspect="1"/>
          </p:cNvPicPr>
          <p:nvPr/>
        </p:nvPicPr>
        <p:blipFill>
          <a:blip r:embed="rId1"/>
          <a:stretch>
            <a:fillRect/>
          </a:stretch>
        </p:blipFill>
        <p:spPr>
          <a:xfrm>
            <a:off x="10261600" y="3201988"/>
            <a:ext cx="1930400" cy="2586037"/>
          </a:xfrm>
          <a:prstGeom prst="rect">
            <a:avLst/>
          </a:prstGeom>
          <a:noFill/>
          <a:ln w="9525">
            <a:noFill/>
          </a:ln>
        </p:spPr>
      </p:pic>
      <p:pic>
        <p:nvPicPr>
          <p:cNvPr id="41988" name="图片 3" descr="特征信号发生器"/>
          <p:cNvPicPr>
            <a:picLocks noChangeAspect="1"/>
          </p:cNvPicPr>
          <p:nvPr/>
        </p:nvPicPr>
        <p:blipFill>
          <a:blip r:embed="rId2"/>
          <a:stretch>
            <a:fillRect/>
          </a:stretch>
        </p:blipFill>
        <p:spPr>
          <a:xfrm>
            <a:off x="8777288" y="3198813"/>
            <a:ext cx="1149350" cy="2493962"/>
          </a:xfrm>
          <a:prstGeom prst="rect">
            <a:avLst/>
          </a:prstGeom>
          <a:noFill/>
          <a:ln w="9525">
            <a:noFill/>
          </a:ln>
        </p:spPr>
      </p:pic>
      <p:sp>
        <p:nvSpPr>
          <p:cNvPr id="41989" name="文本框 4"/>
          <p:cNvSpPr txBox="1"/>
          <p:nvPr/>
        </p:nvSpPr>
        <p:spPr>
          <a:xfrm>
            <a:off x="8335963" y="5773738"/>
            <a:ext cx="1790700"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b="1" dirty="0">
                <a:latin typeface="仿宋" panose="02010609060101010101" pitchFamily="49" charset="-122"/>
                <a:ea typeface="仿宋" panose="02010609060101010101" pitchFamily="49" charset="-122"/>
              </a:rPr>
              <a:t>特征负荷发生器</a:t>
            </a:r>
            <a:endParaRPr lang="zh-CN" altLang="en-US" sz="1800" b="1" dirty="0">
              <a:latin typeface="仿宋" panose="02010609060101010101" pitchFamily="49" charset="-122"/>
              <a:ea typeface="仿宋" panose="02010609060101010101" pitchFamily="49" charset="-122"/>
            </a:endParaRPr>
          </a:p>
        </p:txBody>
      </p:sp>
      <p:sp>
        <p:nvSpPr>
          <p:cNvPr id="41990" name="文本框 5"/>
          <p:cNvSpPr txBox="1"/>
          <p:nvPr/>
        </p:nvSpPr>
        <p:spPr>
          <a:xfrm>
            <a:off x="10126663" y="5788025"/>
            <a:ext cx="1792287"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b="1" dirty="0">
                <a:latin typeface="仿宋" panose="02010609060101010101" pitchFamily="49" charset="-122"/>
                <a:ea typeface="仿宋" panose="02010609060101010101" pitchFamily="49" charset="-122"/>
              </a:rPr>
              <a:t>特征信号识别器</a:t>
            </a:r>
            <a:endParaRPr lang="zh-CN" altLang="en-US" sz="1800" b="1" dirty="0">
              <a:latin typeface="仿宋" panose="02010609060101010101" pitchFamily="49" charset="-122"/>
              <a:ea typeface="仿宋" panose="02010609060101010101" pitchFamily="49" charset="-122"/>
            </a:endParaRPr>
          </a:p>
        </p:txBody>
      </p:sp>
      <p:pic>
        <p:nvPicPr>
          <p:cNvPr id="41991" name="图片 7"/>
          <p:cNvPicPr>
            <a:picLocks noChangeAspect="1"/>
          </p:cNvPicPr>
          <p:nvPr/>
        </p:nvPicPr>
        <p:blipFill>
          <a:blip r:embed="rId3"/>
          <a:srcRect/>
          <a:stretch>
            <a:fillRect/>
          </a:stretch>
        </p:blipFill>
        <p:spPr>
          <a:xfrm>
            <a:off x="517525" y="1035050"/>
            <a:ext cx="5738813" cy="3681413"/>
          </a:xfrm>
          <a:prstGeom prst="rect">
            <a:avLst/>
          </a:prstGeom>
          <a:noFill/>
          <a:ln w="9525">
            <a:noFill/>
          </a:ln>
        </p:spPr>
      </p:pic>
      <p:pic>
        <p:nvPicPr>
          <p:cNvPr id="41992" name="图片 37"/>
          <p:cNvPicPr>
            <a:picLocks noChangeAspect="1"/>
          </p:cNvPicPr>
          <p:nvPr/>
        </p:nvPicPr>
        <p:blipFill>
          <a:blip r:embed="rId4"/>
          <a:stretch>
            <a:fillRect/>
          </a:stretch>
        </p:blipFill>
        <p:spPr>
          <a:xfrm>
            <a:off x="6994525" y="946150"/>
            <a:ext cx="3979863" cy="2138363"/>
          </a:xfrm>
          <a:prstGeom prst="rect">
            <a:avLst/>
          </a:prstGeom>
          <a:noFill/>
          <a:ln w="9525">
            <a:noFill/>
          </a:ln>
        </p:spPr>
      </p:pic>
      <p:sp>
        <p:nvSpPr>
          <p:cNvPr id="8" name="圆角右箭头 7"/>
          <p:cNvSpPr/>
          <p:nvPr/>
        </p:nvSpPr>
        <p:spPr>
          <a:xfrm>
            <a:off x="5813425" y="1466850"/>
            <a:ext cx="1046163" cy="7048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grpSp>
        <p:nvGrpSpPr>
          <p:cNvPr id="41994" name="组合 22"/>
          <p:cNvGrpSpPr/>
          <p:nvPr/>
        </p:nvGrpSpPr>
        <p:grpSpPr>
          <a:xfrm>
            <a:off x="3492500" y="4117975"/>
            <a:ext cx="4605338" cy="2024063"/>
            <a:chOff x="225425" y="935038"/>
            <a:chExt cx="8504238" cy="4494004"/>
          </a:xfrm>
        </p:grpSpPr>
        <p:pic>
          <p:nvPicPr>
            <p:cNvPr id="41996" name="图片 23" descr="监控中心"/>
            <p:cNvPicPr>
              <a:picLocks noChangeAspect="1"/>
            </p:cNvPicPr>
            <p:nvPr/>
          </p:nvPicPr>
          <p:blipFill>
            <a:blip r:embed="rId5"/>
            <a:stretch>
              <a:fillRect/>
            </a:stretch>
          </p:blipFill>
          <p:spPr>
            <a:xfrm>
              <a:off x="6111875" y="1350963"/>
              <a:ext cx="2254250" cy="1166812"/>
            </a:xfrm>
            <a:prstGeom prst="rect">
              <a:avLst/>
            </a:prstGeom>
            <a:noFill/>
            <a:ln w="9525">
              <a:noFill/>
            </a:ln>
          </p:spPr>
        </p:pic>
        <p:pic>
          <p:nvPicPr>
            <p:cNvPr id="41997" name="图片 24" descr="图层7"/>
            <p:cNvPicPr>
              <a:picLocks noChangeAspect="1"/>
            </p:cNvPicPr>
            <p:nvPr/>
          </p:nvPicPr>
          <p:blipFill>
            <a:blip r:embed="rId6"/>
            <a:stretch>
              <a:fillRect/>
            </a:stretch>
          </p:blipFill>
          <p:spPr>
            <a:xfrm>
              <a:off x="3159125" y="3493351"/>
              <a:ext cx="2247900" cy="1350962"/>
            </a:xfrm>
            <a:prstGeom prst="rect">
              <a:avLst/>
            </a:prstGeom>
            <a:noFill/>
            <a:ln w="9525">
              <a:noFill/>
            </a:ln>
          </p:spPr>
        </p:pic>
        <p:pic>
          <p:nvPicPr>
            <p:cNvPr id="41998" name="图片 25" descr="图层9"/>
            <p:cNvPicPr>
              <a:picLocks noChangeAspect="1"/>
            </p:cNvPicPr>
            <p:nvPr/>
          </p:nvPicPr>
          <p:blipFill>
            <a:blip r:embed="rId7"/>
            <a:stretch>
              <a:fillRect/>
            </a:stretch>
          </p:blipFill>
          <p:spPr>
            <a:xfrm>
              <a:off x="500063" y="1973263"/>
              <a:ext cx="1606550" cy="1162050"/>
            </a:xfrm>
            <a:prstGeom prst="rect">
              <a:avLst/>
            </a:prstGeom>
            <a:noFill/>
            <a:ln w="9525">
              <a:noFill/>
            </a:ln>
          </p:spPr>
        </p:pic>
        <p:pic>
          <p:nvPicPr>
            <p:cNvPr id="41999" name="图片 26" descr="图层10"/>
            <p:cNvPicPr>
              <a:picLocks noChangeAspect="1"/>
            </p:cNvPicPr>
            <p:nvPr/>
          </p:nvPicPr>
          <p:blipFill>
            <a:blip r:embed="rId8"/>
            <a:stretch>
              <a:fillRect/>
            </a:stretch>
          </p:blipFill>
          <p:spPr>
            <a:xfrm>
              <a:off x="815975" y="935038"/>
              <a:ext cx="1635125" cy="1212850"/>
            </a:xfrm>
            <a:prstGeom prst="rect">
              <a:avLst/>
            </a:prstGeom>
            <a:noFill/>
            <a:ln w="9525">
              <a:noFill/>
            </a:ln>
          </p:spPr>
        </p:pic>
        <p:pic>
          <p:nvPicPr>
            <p:cNvPr id="42000" name="图片 27" descr="图层8"/>
            <p:cNvPicPr>
              <a:picLocks noChangeAspect="1"/>
            </p:cNvPicPr>
            <p:nvPr/>
          </p:nvPicPr>
          <p:blipFill>
            <a:blip r:embed="rId9"/>
            <a:stretch>
              <a:fillRect/>
            </a:stretch>
          </p:blipFill>
          <p:spPr>
            <a:xfrm>
              <a:off x="3203575" y="1196975"/>
              <a:ext cx="2022475" cy="1320800"/>
            </a:xfrm>
            <a:prstGeom prst="rect">
              <a:avLst/>
            </a:prstGeom>
            <a:noFill/>
            <a:ln w="9525">
              <a:noFill/>
            </a:ln>
          </p:spPr>
        </p:pic>
        <p:pic>
          <p:nvPicPr>
            <p:cNvPr id="42001" name="图片 28" descr="未标题-1(1)"/>
            <p:cNvPicPr>
              <a:picLocks noChangeAspect="1"/>
            </p:cNvPicPr>
            <p:nvPr/>
          </p:nvPicPr>
          <p:blipFill>
            <a:blip r:embed="rId10"/>
            <a:stretch>
              <a:fillRect/>
            </a:stretch>
          </p:blipFill>
          <p:spPr>
            <a:xfrm>
              <a:off x="225425" y="1036638"/>
              <a:ext cx="590550" cy="838200"/>
            </a:xfrm>
            <a:prstGeom prst="rect">
              <a:avLst/>
            </a:prstGeom>
            <a:noFill/>
            <a:ln w="9525">
              <a:noFill/>
            </a:ln>
          </p:spPr>
        </p:pic>
        <p:sp>
          <p:nvSpPr>
            <p:cNvPr id="42002" name="文本框 29"/>
            <p:cNvSpPr txBox="1"/>
            <p:nvPr/>
          </p:nvSpPr>
          <p:spPr>
            <a:xfrm>
              <a:off x="237940" y="3003539"/>
              <a:ext cx="2056975" cy="61209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200" dirty="0">
                  <a:latin typeface="仿宋" panose="02010609060101010101" pitchFamily="49" charset="-122"/>
                  <a:ea typeface="仿宋" panose="02010609060101010101" pitchFamily="49" charset="-122"/>
                </a:rPr>
                <a:t>用户线路故障</a:t>
              </a:r>
              <a:endParaRPr lang="zh-CN" altLang="en-US" sz="1200" dirty="0">
                <a:latin typeface="仿宋" panose="02010609060101010101" pitchFamily="49" charset="-122"/>
                <a:ea typeface="仿宋" panose="02010609060101010101" pitchFamily="49" charset="-122"/>
              </a:endParaRPr>
            </a:p>
          </p:txBody>
        </p:sp>
        <p:sp>
          <p:nvSpPr>
            <p:cNvPr id="42003" name="文本框 30"/>
            <p:cNvSpPr txBox="1"/>
            <p:nvPr/>
          </p:nvSpPr>
          <p:spPr>
            <a:xfrm>
              <a:off x="2722566" y="2517774"/>
              <a:ext cx="2967036" cy="143291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200" dirty="0">
                  <a:latin typeface="仿宋" panose="02010609060101010101" pitchFamily="49" charset="-122"/>
                  <a:ea typeface="仿宋" panose="02010609060101010101" pitchFamily="49" charset="-122"/>
                </a:rPr>
                <a:t>客服后台确认并</a:t>
              </a:r>
              <a:endParaRPr lang="zh-CN" altLang="en-US" sz="1200" dirty="0">
                <a:latin typeface="仿宋" panose="02010609060101010101" pitchFamily="49" charset="-122"/>
                <a:ea typeface="仿宋" panose="02010609060101010101" pitchFamily="49" charset="-122"/>
              </a:endParaRPr>
            </a:p>
            <a:p>
              <a:pPr marL="0" lvl="0" indent="0" algn="ctr" eaLnBrk="1" hangingPunct="1">
                <a:lnSpc>
                  <a:spcPct val="100000"/>
                </a:lnSpc>
                <a:spcBef>
                  <a:spcPct val="0"/>
                </a:spcBef>
                <a:buFontTx/>
                <a:buNone/>
              </a:pPr>
              <a:r>
                <a:rPr lang="zh-CN" altLang="en-US" sz="1200" dirty="0">
                  <a:latin typeface="仿宋" panose="02010609060101010101" pitchFamily="49" charset="-122"/>
                  <a:ea typeface="仿宋" panose="02010609060101010101" pitchFamily="49" charset="-122"/>
                </a:rPr>
                <a:t>马上反馈户线抢修状态</a:t>
              </a:r>
              <a:endParaRPr lang="zh-CN" altLang="en-US" sz="1200" dirty="0">
                <a:latin typeface="仿宋" panose="02010609060101010101" pitchFamily="49" charset="-122"/>
                <a:ea typeface="仿宋" panose="02010609060101010101" pitchFamily="49" charset="-122"/>
              </a:endParaRPr>
            </a:p>
          </p:txBody>
        </p:sp>
        <p:sp>
          <p:nvSpPr>
            <p:cNvPr id="42004" name="文本框 31"/>
            <p:cNvSpPr txBox="1"/>
            <p:nvPr/>
          </p:nvSpPr>
          <p:spPr>
            <a:xfrm>
              <a:off x="5842000" y="2517774"/>
              <a:ext cx="2887663" cy="102250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200" dirty="0">
                  <a:latin typeface="仿宋" panose="02010609060101010101" pitchFamily="49" charset="-122"/>
                  <a:ea typeface="仿宋" panose="02010609060101010101" pitchFamily="49" charset="-122"/>
                </a:rPr>
                <a:t>运维实时监控</a:t>
              </a:r>
              <a:endParaRPr lang="zh-CN" altLang="en-US" sz="1200" dirty="0">
                <a:latin typeface="仿宋" panose="02010609060101010101" pitchFamily="49" charset="-122"/>
                <a:ea typeface="仿宋" panose="02010609060101010101" pitchFamily="49" charset="-122"/>
              </a:endParaRPr>
            </a:p>
            <a:p>
              <a:pPr marL="0" lvl="0" indent="0" algn="ctr" eaLnBrk="1" hangingPunct="1">
                <a:lnSpc>
                  <a:spcPct val="100000"/>
                </a:lnSpc>
                <a:spcBef>
                  <a:spcPct val="0"/>
                </a:spcBef>
                <a:buFontTx/>
                <a:buNone/>
              </a:pPr>
              <a:r>
                <a:rPr lang="zh-CN" altLang="en-US" sz="1200" dirty="0">
                  <a:latin typeface="仿宋" panose="02010609060101010101" pitchFamily="49" charset="-122"/>
                  <a:ea typeface="仿宋" panose="02010609060101010101" pitchFamily="49" charset="-122"/>
                </a:rPr>
                <a:t>及抢修调度</a:t>
              </a:r>
              <a:endParaRPr lang="zh-CN" altLang="en-US" sz="1200" dirty="0">
                <a:latin typeface="仿宋" panose="02010609060101010101" pitchFamily="49" charset="-122"/>
                <a:ea typeface="仿宋" panose="02010609060101010101" pitchFamily="49" charset="-122"/>
              </a:endParaRPr>
            </a:p>
          </p:txBody>
        </p:sp>
        <p:sp>
          <p:nvSpPr>
            <p:cNvPr id="42005" name="文本框 32"/>
            <p:cNvSpPr txBox="1"/>
            <p:nvPr/>
          </p:nvSpPr>
          <p:spPr>
            <a:xfrm>
              <a:off x="2839241" y="4816950"/>
              <a:ext cx="2887663" cy="61209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200" dirty="0">
                  <a:latin typeface="仿宋" panose="02010609060101010101" pitchFamily="49" charset="-122"/>
                  <a:ea typeface="仿宋" panose="02010609060101010101" pitchFamily="49" charset="-122"/>
                </a:rPr>
                <a:t>实时电力抢修</a:t>
              </a:r>
              <a:endParaRPr lang="zh-CN" altLang="en-US" sz="1200" dirty="0">
                <a:latin typeface="仿宋" panose="02010609060101010101" pitchFamily="49" charset="-122"/>
                <a:ea typeface="仿宋" panose="02010609060101010101" pitchFamily="49" charset="-122"/>
              </a:endParaRPr>
            </a:p>
          </p:txBody>
        </p:sp>
        <p:sp>
          <p:nvSpPr>
            <p:cNvPr id="34" name="右箭头 11"/>
            <p:cNvSpPr/>
            <p:nvPr/>
          </p:nvSpPr>
          <p:spPr>
            <a:xfrm>
              <a:off x="2550093" y="1731622"/>
              <a:ext cx="554050" cy="504034"/>
            </a:xfrm>
            <a:prstGeom prst="rightArrow">
              <a:avLst/>
            </a:prstGeom>
            <a:gradFill>
              <a:gsLst>
                <a:gs pos="0">
                  <a:srgbClr val="41B5FF"/>
                </a:gs>
                <a:gs pos="100000">
                  <a:srgbClr val="008BEC"/>
                </a:gs>
              </a:gsLst>
              <a:lin ang="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35" name="右箭头 12"/>
            <p:cNvSpPr/>
            <p:nvPr/>
          </p:nvSpPr>
          <p:spPr>
            <a:xfrm>
              <a:off x="5370182" y="1731622"/>
              <a:ext cx="554050" cy="504034"/>
            </a:xfrm>
            <a:prstGeom prst="rightArrow">
              <a:avLst/>
            </a:prstGeom>
            <a:gradFill>
              <a:gsLst>
                <a:gs pos="0">
                  <a:srgbClr val="41B5FF"/>
                </a:gs>
                <a:gs pos="100000">
                  <a:srgbClr val="008BEC"/>
                </a:gs>
              </a:gsLst>
              <a:lin ang="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36" name="右箭头 13"/>
            <p:cNvSpPr/>
            <p:nvPr/>
          </p:nvSpPr>
          <p:spPr>
            <a:xfrm rot="13020000">
              <a:off x="1817222" y="3592668"/>
              <a:ext cx="1128621" cy="504034"/>
            </a:xfrm>
            <a:prstGeom prst="rightArrow">
              <a:avLst>
                <a:gd name="adj1" fmla="val 50000"/>
                <a:gd name="adj2" fmla="val 108817"/>
              </a:avLst>
            </a:prstGeom>
            <a:gradFill>
              <a:gsLst>
                <a:gs pos="0">
                  <a:srgbClr val="41B5FF"/>
                </a:gs>
                <a:gs pos="100000">
                  <a:srgbClr val="008BEC"/>
                </a:gs>
              </a:gsLst>
              <a:lin ang="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37" name="右箭头 14"/>
            <p:cNvSpPr/>
            <p:nvPr/>
          </p:nvSpPr>
          <p:spPr>
            <a:xfrm rot="8400000">
              <a:off x="5730753" y="3550371"/>
              <a:ext cx="1128623" cy="504034"/>
            </a:xfrm>
            <a:prstGeom prst="rightArrow">
              <a:avLst>
                <a:gd name="adj1" fmla="val 50000"/>
                <a:gd name="adj2" fmla="val 108817"/>
              </a:avLst>
            </a:prstGeom>
            <a:gradFill>
              <a:gsLst>
                <a:gs pos="0">
                  <a:srgbClr val="41B5FF"/>
                </a:gs>
                <a:gs pos="100000">
                  <a:srgbClr val="008BEC"/>
                </a:gs>
              </a:gsLst>
              <a:lin ang="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endParaRPr>
            </a:p>
          </p:txBody>
        </p:sp>
      </p:grpSp>
      <p:sp>
        <p:nvSpPr>
          <p:cNvPr id="15" name="直角上箭头 14"/>
          <p:cNvSpPr/>
          <p:nvPr/>
        </p:nvSpPr>
        <p:spPr>
          <a:xfrm>
            <a:off x="8054975" y="3084513"/>
            <a:ext cx="642938" cy="16335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矩形 1"/>
          <p:cNvSpPr/>
          <p:nvPr/>
        </p:nvSpPr>
        <p:spPr>
          <a:xfrm>
            <a:off x="5524500" y="5600700"/>
            <a:ext cx="3255963" cy="465138"/>
          </a:xfrm>
          <a:prstGeom prst="rect">
            <a:avLst/>
          </a:prstGeom>
          <a:solidFill>
            <a:srgbClr val="A3A3A3"/>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sym typeface="Arial" panose="020B0604020202020204" pitchFamily="34" charset="0"/>
            </a:endParaRPr>
          </a:p>
        </p:txBody>
      </p:sp>
      <p:sp>
        <p:nvSpPr>
          <p:cNvPr id="43011" name="Freeform 104"/>
          <p:cNvSpPr/>
          <p:nvPr/>
        </p:nvSpPr>
        <p:spPr>
          <a:xfrm>
            <a:off x="8077200" y="2882900"/>
            <a:ext cx="765175" cy="1568450"/>
          </a:xfrm>
          <a:custGeom>
            <a:avLst/>
            <a:gdLst/>
            <a:ahLst/>
            <a:cxnLst>
              <a:cxn ang="0">
                <a:pos x="0" y="0"/>
              </a:cxn>
              <a:cxn ang="0">
                <a:pos x="194193294" y="0"/>
              </a:cxn>
              <a:cxn ang="0">
                <a:pos x="194193294" y="2147483646"/>
              </a:cxn>
              <a:cxn ang="0">
                <a:pos x="0" y="2147483646"/>
              </a:cxn>
              <a:cxn ang="0">
                <a:pos x="0" y="0"/>
              </a:cxn>
            </a:cxnLst>
            <a:pathLst>
              <a:path w="3015" h="213">
                <a:moveTo>
                  <a:pt x="0" y="0"/>
                </a:moveTo>
                <a:lnTo>
                  <a:pt x="3015" y="0"/>
                </a:lnTo>
                <a:lnTo>
                  <a:pt x="3015" y="213"/>
                </a:lnTo>
                <a:lnTo>
                  <a:pt x="0" y="213"/>
                </a:lnTo>
                <a:lnTo>
                  <a:pt x="0" y="0"/>
                </a:lnTo>
                <a:close/>
              </a:path>
            </a:pathLst>
          </a:custGeom>
          <a:solidFill>
            <a:srgbClr val="A3A3A3">
              <a:alpha val="100000"/>
            </a:srgbClr>
          </a:solidFill>
          <a:ln w="9525">
            <a:noFill/>
          </a:ln>
        </p:spPr>
        <p:txBody>
          <a:bodyPr/>
          <a:p>
            <a:endParaRPr lang="zh-CN" altLang="en-US"/>
          </a:p>
        </p:txBody>
      </p:sp>
      <p:sp>
        <p:nvSpPr>
          <p:cNvPr id="43012" name="Freeform 98"/>
          <p:cNvSpPr/>
          <p:nvPr/>
        </p:nvSpPr>
        <p:spPr>
          <a:xfrm>
            <a:off x="1474788" y="2882900"/>
            <a:ext cx="6535737" cy="1568450"/>
          </a:xfrm>
          <a:custGeom>
            <a:avLst/>
            <a:gdLst/>
            <a:ahLst/>
            <a:cxnLst>
              <a:cxn ang="0">
                <a:pos x="0" y="0"/>
              </a:cxn>
              <a:cxn ang="0">
                <a:pos x="2147483646" y="0"/>
              </a:cxn>
              <a:cxn ang="0">
                <a:pos x="2147483646" y="2147483646"/>
              </a:cxn>
              <a:cxn ang="0">
                <a:pos x="0" y="2147483646"/>
              </a:cxn>
              <a:cxn ang="0">
                <a:pos x="0" y="0"/>
              </a:cxn>
            </a:cxnLst>
            <a:pathLst>
              <a:path w="3560" h="564">
                <a:moveTo>
                  <a:pt x="0" y="0"/>
                </a:moveTo>
                <a:lnTo>
                  <a:pt x="3560" y="0"/>
                </a:lnTo>
                <a:lnTo>
                  <a:pt x="3560" y="564"/>
                </a:lnTo>
                <a:lnTo>
                  <a:pt x="0" y="564"/>
                </a:lnTo>
                <a:lnTo>
                  <a:pt x="0" y="0"/>
                </a:lnTo>
                <a:close/>
              </a:path>
            </a:pathLst>
          </a:custGeom>
          <a:solidFill>
            <a:srgbClr val="00B0F0">
              <a:alpha val="100000"/>
            </a:srgbClr>
          </a:solidFill>
          <a:ln w="9525">
            <a:noFill/>
          </a:ln>
        </p:spPr>
        <p:txBody>
          <a:bodyPr/>
          <a:p>
            <a:endParaRPr lang="zh-CN" altLang="en-US"/>
          </a:p>
        </p:txBody>
      </p:sp>
      <p:sp>
        <p:nvSpPr>
          <p:cNvPr id="43013" name="Freeform 105"/>
          <p:cNvSpPr/>
          <p:nvPr/>
        </p:nvSpPr>
        <p:spPr>
          <a:xfrm>
            <a:off x="1530350" y="3252788"/>
            <a:ext cx="2065338" cy="382587"/>
          </a:xfrm>
          <a:custGeom>
            <a:avLst/>
            <a:gdLst>
              <a:gd name="txL" fmla="*/ 0 w 1125"/>
              <a:gd name="txT" fmla="*/ 0 h 144"/>
              <a:gd name="txR" fmla="*/ 1125 w 1125"/>
              <a:gd name="txB" fmla="*/ 144 h 144"/>
            </a:gdLst>
            <a:ahLst/>
            <a:cxnLst>
              <a:cxn ang="0">
                <a:pos x="0" y="0"/>
              </a:cxn>
              <a:cxn ang="0">
                <a:pos x="2147483646" y="0"/>
              </a:cxn>
              <a:cxn ang="0">
                <a:pos x="2147483646" y="2147483646"/>
              </a:cxn>
              <a:cxn ang="0">
                <a:pos x="0" y="2147483646"/>
              </a:cxn>
              <a:cxn ang="0">
                <a:pos x="0" y="0"/>
              </a:cxn>
              <a:cxn ang="0">
                <a:pos x="0" y="0"/>
              </a:cxn>
            </a:cxnLst>
            <a:rect l="txL" t="txT" r="txR" b="txB"/>
            <a:pathLst>
              <a:path w="1125" h="144">
                <a:moveTo>
                  <a:pt x="0" y="0"/>
                </a:moveTo>
                <a:lnTo>
                  <a:pt x="1125" y="0"/>
                </a:lnTo>
                <a:lnTo>
                  <a:pt x="1125" y="144"/>
                </a:lnTo>
                <a:lnTo>
                  <a:pt x="0" y="144"/>
                </a:lnTo>
                <a:lnTo>
                  <a:pt x="0" y="0"/>
                </a:lnTo>
                <a:close/>
              </a:path>
            </a:pathLst>
          </a:custGeom>
          <a:solidFill>
            <a:srgbClr val="008CCC"/>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分权分域管理</a:t>
            </a:r>
            <a:endParaRPr lang="zh-CN" altLang="en-US" sz="1600" dirty="0">
              <a:solidFill>
                <a:schemeClr val="bg1"/>
              </a:solidFill>
              <a:sym typeface="Arial" panose="020B0604020202020204" pitchFamily="34" charset="0"/>
            </a:endParaRPr>
          </a:p>
        </p:txBody>
      </p:sp>
      <p:sp>
        <p:nvSpPr>
          <p:cNvPr id="43014" name="Freeform 106"/>
          <p:cNvSpPr/>
          <p:nvPr/>
        </p:nvSpPr>
        <p:spPr>
          <a:xfrm>
            <a:off x="5824538" y="3252788"/>
            <a:ext cx="2063750" cy="382587"/>
          </a:xfrm>
          <a:custGeom>
            <a:avLst/>
            <a:gdLst>
              <a:gd name="txL" fmla="*/ 0 w 1124"/>
              <a:gd name="txT" fmla="*/ 0 h 144"/>
              <a:gd name="txR" fmla="*/ 1124 w 1124"/>
              <a:gd name="txB" fmla="*/ 144 h 144"/>
            </a:gdLst>
            <a:ahLst/>
            <a:cxnLst>
              <a:cxn ang="0">
                <a:pos x="0" y="0"/>
              </a:cxn>
              <a:cxn ang="0">
                <a:pos x="2147483646" y="0"/>
              </a:cxn>
              <a:cxn ang="0">
                <a:pos x="2147483646" y="2147483646"/>
              </a:cxn>
              <a:cxn ang="0">
                <a:pos x="0" y="2147483646"/>
              </a:cxn>
              <a:cxn ang="0">
                <a:pos x="0" y="0"/>
              </a:cxn>
              <a:cxn ang="0">
                <a:pos x="0" y="0"/>
              </a:cxn>
            </a:cxnLst>
            <a:rect l="txL" t="txT" r="txR" b="txB"/>
            <a:pathLst>
              <a:path w="1124" h="144">
                <a:moveTo>
                  <a:pt x="0" y="0"/>
                </a:moveTo>
                <a:lnTo>
                  <a:pt x="1124" y="0"/>
                </a:lnTo>
                <a:lnTo>
                  <a:pt x="1124" y="144"/>
                </a:lnTo>
                <a:lnTo>
                  <a:pt x="0" y="144"/>
                </a:lnTo>
                <a:lnTo>
                  <a:pt x="0" y="0"/>
                </a:lnTo>
                <a:close/>
              </a:path>
            </a:pathLst>
          </a:custGeom>
          <a:solidFill>
            <a:srgbClr val="008CCC"/>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联动规则</a:t>
            </a:r>
            <a:endParaRPr lang="zh-CN" altLang="en-US" sz="1600" dirty="0">
              <a:solidFill>
                <a:schemeClr val="bg1"/>
              </a:solidFill>
              <a:sym typeface="Arial" panose="020B0604020202020204" pitchFamily="34" charset="0"/>
            </a:endParaRPr>
          </a:p>
        </p:txBody>
      </p:sp>
      <p:sp>
        <p:nvSpPr>
          <p:cNvPr id="43015" name="Freeform 107"/>
          <p:cNvSpPr/>
          <p:nvPr/>
        </p:nvSpPr>
        <p:spPr>
          <a:xfrm>
            <a:off x="3678238" y="3252788"/>
            <a:ext cx="2063750" cy="382587"/>
          </a:xfrm>
          <a:custGeom>
            <a:avLst/>
            <a:gdLst>
              <a:gd name="txL" fmla="*/ 0 w 1124"/>
              <a:gd name="txT" fmla="*/ 0 h 144"/>
              <a:gd name="txR" fmla="*/ 1124 w 1124"/>
              <a:gd name="txB" fmla="*/ 144 h 144"/>
            </a:gdLst>
            <a:ahLst/>
            <a:cxnLst>
              <a:cxn ang="0">
                <a:pos x="0" y="0"/>
              </a:cxn>
              <a:cxn ang="0">
                <a:pos x="2147483646" y="0"/>
              </a:cxn>
              <a:cxn ang="0">
                <a:pos x="2147483646" y="2147483646"/>
              </a:cxn>
              <a:cxn ang="0">
                <a:pos x="0" y="2147483646"/>
              </a:cxn>
              <a:cxn ang="0">
                <a:pos x="0" y="0"/>
              </a:cxn>
              <a:cxn ang="0">
                <a:pos x="0" y="0"/>
              </a:cxn>
            </a:cxnLst>
            <a:rect l="txL" t="txT" r="txR" b="txB"/>
            <a:pathLst>
              <a:path w="1124" h="144">
                <a:moveTo>
                  <a:pt x="0" y="0"/>
                </a:moveTo>
                <a:lnTo>
                  <a:pt x="1124" y="0"/>
                </a:lnTo>
                <a:lnTo>
                  <a:pt x="1124" y="144"/>
                </a:lnTo>
                <a:lnTo>
                  <a:pt x="0" y="144"/>
                </a:lnTo>
                <a:lnTo>
                  <a:pt x="0" y="0"/>
                </a:lnTo>
                <a:close/>
              </a:path>
            </a:pathLst>
          </a:custGeom>
          <a:solidFill>
            <a:srgbClr val="008CCC"/>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影子设备模型</a:t>
            </a:r>
            <a:endParaRPr lang="zh-CN" altLang="en-US" sz="1600" dirty="0">
              <a:solidFill>
                <a:schemeClr val="bg1"/>
              </a:solidFill>
              <a:sym typeface="Arial" panose="020B0604020202020204" pitchFamily="34" charset="0"/>
            </a:endParaRPr>
          </a:p>
        </p:txBody>
      </p:sp>
      <p:sp>
        <p:nvSpPr>
          <p:cNvPr id="43016" name="Freeform 108"/>
          <p:cNvSpPr/>
          <p:nvPr/>
        </p:nvSpPr>
        <p:spPr>
          <a:xfrm>
            <a:off x="1533525" y="4119563"/>
            <a:ext cx="6362700" cy="280987"/>
          </a:xfrm>
          <a:custGeom>
            <a:avLst/>
            <a:gdLst>
              <a:gd name="txL" fmla="*/ 0 w 3465"/>
              <a:gd name="txT" fmla="*/ 0 h 141"/>
              <a:gd name="txR" fmla="*/ 3465 w 3465"/>
              <a:gd name="txB" fmla="*/ 138 h 141"/>
            </a:gdLst>
            <a:ahLst/>
            <a:cxnLst>
              <a:cxn ang="0">
                <a:pos x="0" y="0"/>
              </a:cxn>
              <a:cxn ang="0">
                <a:pos x="2147483646" y="0"/>
              </a:cxn>
              <a:cxn ang="0">
                <a:pos x="2147483646" y="2147483646"/>
              </a:cxn>
              <a:cxn ang="0">
                <a:pos x="0" y="2147483646"/>
              </a:cxn>
              <a:cxn ang="0">
                <a:pos x="0" y="0"/>
              </a:cxn>
              <a:cxn ang="0">
                <a:pos x="0" y="0"/>
              </a:cxn>
            </a:cxnLst>
            <a:rect l="txL" t="txT" r="txR" b="txB"/>
            <a:pathLst>
              <a:path w="3465" h="141">
                <a:moveTo>
                  <a:pt x="0" y="0"/>
                </a:moveTo>
                <a:lnTo>
                  <a:pt x="3465" y="0"/>
                </a:lnTo>
                <a:lnTo>
                  <a:pt x="3465" y="141"/>
                </a:lnTo>
                <a:lnTo>
                  <a:pt x="0" y="141"/>
                </a:lnTo>
                <a:lnTo>
                  <a:pt x="0" y="0"/>
                </a:lnTo>
                <a:close/>
              </a:path>
            </a:pathLst>
          </a:custGeom>
          <a:solidFill>
            <a:srgbClr val="008CCC"/>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400" dirty="0">
                <a:solidFill>
                  <a:schemeClr val="bg1"/>
                </a:solidFill>
                <a:sym typeface="Arial" panose="020B0604020202020204" pitchFamily="34" charset="0"/>
              </a:rPr>
              <a:t>终端泛协议接入</a:t>
            </a:r>
            <a:endParaRPr lang="zh-CN" altLang="en-US" sz="1400" dirty="0">
              <a:solidFill>
                <a:schemeClr val="bg1"/>
              </a:solidFill>
              <a:sym typeface="Arial" panose="020B0604020202020204" pitchFamily="34" charset="0"/>
            </a:endParaRPr>
          </a:p>
        </p:txBody>
      </p:sp>
      <p:sp>
        <p:nvSpPr>
          <p:cNvPr id="43017" name="TextBox 5186"/>
          <p:cNvSpPr txBox="1"/>
          <p:nvPr/>
        </p:nvSpPr>
        <p:spPr>
          <a:xfrm>
            <a:off x="3681413" y="2881313"/>
            <a:ext cx="2063750" cy="3397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600" dirty="0">
                <a:solidFill>
                  <a:schemeClr val="bg1"/>
                </a:solidFill>
                <a:sym typeface="Arial" panose="020B0604020202020204" pitchFamily="34" charset="0"/>
              </a:rPr>
              <a:t>数字电网泛联接平台</a:t>
            </a:r>
            <a:endParaRPr lang="zh-CN" altLang="en-US" sz="1600" dirty="0">
              <a:solidFill>
                <a:schemeClr val="bg1"/>
              </a:solidFill>
              <a:sym typeface="Arial" panose="020B0604020202020204" pitchFamily="34" charset="0"/>
            </a:endParaRPr>
          </a:p>
        </p:txBody>
      </p:sp>
      <p:sp>
        <p:nvSpPr>
          <p:cNvPr id="43018" name="Freeform 105"/>
          <p:cNvSpPr/>
          <p:nvPr/>
        </p:nvSpPr>
        <p:spPr>
          <a:xfrm>
            <a:off x="1533525" y="3684588"/>
            <a:ext cx="2065338" cy="382587"/>
          </a:xfrm>
          <a:custGeom>
            <a:avLst/>
            <a:gdLst>
              <a:gd name="txL" fmla="*/ 0 w 1125"/>
              <a:gd name="txT" fmla="*/ 0 h 144"/>
              <a:gd name="txR" fmla="*/ 1125 w 1125"/>
              <a:gd name="txB" fmla="*/ 144 h 144"/>
            </a:gdLst>
            <a:ahLst/>
            <a:cxnLst>
              <a:cxn ang="0">
                <a:pos x="0" y="0"/>
              </a:cxn>
              <a:cxn ang="0">
                <a:pos x="2147483646" y="0"/>
              </a:cxn>
              <a:cxn ang="0">
                <a:pos x="2147483646" y="2147483646"/>
              </a:cxn>
              <a:cxn ang="0">
                <a:pos x="0" y="2147483646"/>
              </a:cxn>
              <a:cxn ang="0">
                <a:pos x="0" y="0"/>
              </a:cxn>
              <a:cxn ang="0">
                <a:pos x="0" y="0"/>
              </a:cxn>
            </a:cxnLst>
            <a:rect l="txL" t="txT" r="txR" b="txB"/>
            <a:pathLst>
              <a:path w="1125" h="144">
                <a:moveTo>
                  <a:pt x="0" y="0"/>
                </a:moveTo>
                <a:lnTo>
                  <a:pt x="1125" y="0"/>
                </a:lnTo>
                <a:lnTo>
                  <a:pt x="1125" y="144"/>
                </a:lnTo>
                <a:lnTo>
                  <a:pt x="0" y="144"/>
                </a:lnTo>
                <a:lnTo>
                  <a:pt x="0" y="0"/>
                </a:lnTo>
                <a:close/>
              </a:path>
            </a:pathLst>
          </a:custGeom>
          <a:solidFill>
            <a:srgbClr val="008CCC"/>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设备生命周期管理</a:t>
            </a:r>
            <a:endParaRPr lang="zh-CN" altLang="en-US" sz="1600" dirty="0">
              <a:solidFill>
                <a:schemeClr val="bg1"/>
              </a:solidFill>
              <a:sym typeface="Arial" panose="020B0604020202020204" pitchFamily="34" charset="0"/>
            </a:endParaRPr>
          </a:p>
        </p:txBody>
      </p:sp>
      <p:sp>
        <p:nvSpPr>
          <p:cNvPr id="43019" name="Freeform 106"/>
          <p:cNvSpPr/>
          <p:nvPr/>
        </p:nvSpPr>
        <p:spPr>
          <a:xfrm>
            <a:off x="5827713" y="3684588"/>
            <a:ext cx="2063750" cy="382587"/>
          </a:xfrm>
          <a:custGeom>
            <a:avLst/>
            <a:gdLst>
              <a:gd name="txL" fmla="*/ 0 w 1124"/>
              <a:gd name="txT" fmla="*/ 0 h 144"/>
              <a:gd name="txR" fmla="*/ 1124 w 1124"/>
              <a:gd name="txB" fmla="*/ 144 h 144"/>
            </a:gdLst>
            <a:ahLst/>
            <a:cxnLst>
              <a:cxn ang="0">
                <a:pos x="0" y="0"/>
              </a:cxn>
              <a:cxn ang="0">
                <a:pos x="2147483646" y="0"/>
              </a:cxn>
              <a:cxn ang="0">
                <a:pos x="2147483646" y="2147483646"/>
              </a:cxn>
              <a:cxn ang="0">
                <a:pos x="0" y="2147483646"/>
              </a:cxn>
              <a:cxn ang="0">
                <a:pos x="0" y="0"/>
              </a:cxn>
              <a:cxn ang="0">
                <a:pos x="0" y="0"/>
              </a:cxn>
            </a:cxnLst>
            <a:rect l="txL" t="txT" r="txR" b="txB"/>
            <a:pathLst>
              <a:path w="1124" h="144">
                <a:moveTo>
                  <a:pt x="0" y="0"/>
                </a:moveTo>
                <a:lnTo>
                  <a:pt x="1124" y="0"/>
                </a:lnTo>
                <a:lnTo>
                  <a:pt x="1124" y="144"/>
                </a:lnTo>
                <a:lnTo>
                  <a:pt x="0" y="144"/>
                </a:lnTo>
                <a:lnTo>
                  <a:pt x="0" y="0"/>
                </a:lnTo>
                <a:close/>
              </a:path>
            </a:pathLst>
          </a:custGeom>
          <a:solidFill>
            <a:srgbClr val="008CCC"/>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安全加密</a:t>
            </a:r>
            <a:r>
              <a:rPr lang="en-US" altLang="zh-CN" sz="1600" dirty="0">
                <a:solidFill>
                  <a:schemeClr val="bg1"/>
                </a:solidFill>
                <a:sym typeface="Arial" panose="020B0604020202020204" pitchFamily="34" charset="0"/>
              </a:rPr>
              <a:t>&amp;</a:t>
            </a:r>
            <a:r>
              <a:rPr lang="zh-CN" altLang="en-US" sz="1600" dirty="0">
                <a:solidFill>
                  <a:schemeClr val="bg1"/>
                </a:solidFill>
                <a:sym typeface="Arial" panose="020B0604020202020204" pitchFamily="34" charset="0"/>
              </a:rPr>
              <a:t>入侵感知</a:t>
            </a:r>
            <a:endParaRPr lang="zh-CN" altLang="en-US" sz="1600" dirty="0">
              <a:solidFill>
                <a:schemeClr val="bg1"/>
              </a:solidFill>
              <a:sym typeface="Arial" panose="020B0604020202020204" pitchFamily="34" charset="0"/>
            </a:endParaRPr>
          </a:p>
        </p:txBody>
      </p:sp>
      <p:sp>
        <p:nvSpPr>
          <p:cNvPr id="43020" name="Freeform 107"/>
          <p:cNvSpPr/>
          <p:nvPr/>
        </p:nvSpPr>
        <p:spPr>
          <a:xfrm>
            <a:off x="3681413" y="3684588"/>
            <a:ext cx="2063750" cy="382587"/>
          </a:xfrm>
          <a:custGeom>
            <a:avLst/>
            <a:gdLst>
              <a:gd name="txL" fmla="*/ 0 w 1124"/>
              <a:gd name="txT" fmla="*/ 0 h 144"/>
              <a:gd name="txR" fmla="*/ 1124 w 1124"/>
              <a:gd name="txB" fmla="*/ 144 h 144"/>
            </a:gdLst>
            <a:ahLst/>
            <a:cxnLst>
              <a:cxn ang="0">
                <a:pos x="0" y="0"/>
              </a:cxn>
              <a:cxn ang="0">
                <a:pos x="2147483646" y="0"/>
              </a:cxn>
              <a:cxn ang="0">
                <a:pos x="2147483646" y="2147483646"/>
              </a:cxn>
              <a:cxn ang="0">
                <a:pos x="0" y="2147483646"/>
              </a:cxn>
              <a:cxn ang="0">
                <a:pos x="0" y="0"/>
              </a:cxn>
              <a:cxn ang="0">
                <a:pos x="0" y="0"/>
              </a:cxn>
            </a:cxnLst>
            <a:rect l="txL" t="txT" r="txR" b="txB"/>
            <a:pathLst>
              <a:path w="1124" h="144">
                <a:moveTo>
                  <a:pt x="0" y="0"/>
                </a:moveTo>
                <a:lnTo>
                  <a:pt x="1124" y="0"/>
                </a:lnTo>
                <a:lnTo>
                  <a:pt x="1124" y="144"/>
                </a:lnTo>
                <a:lnTo>
                  <a:pt x="0" y="144"/>
                </a:lnTo>
                <a:lnTo>
                  <a:pt x="0" y="0"/>
                </a:lnTo>
                <a:close/>
              </a:path>
            </a:pathLst>
          </a:custGeom>
          <a:solidFill>
            <a:srgbClr val="008CCC"/>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业务应用授权管理</a:t>
            </a:r>
            <a:endParaRPr lang="zh-CN" altLang="en-US" sz="1600" dirty="0">
              <a:solidFill>
                <a:schemeClr val="bg1"/>
              </a:solidFill>
              <a:sym typeface="Arial" panose="020B0604020202020204" pitchFamily="34" charset="0"/>
            </a:endParaRPr>
          </a:p>
        </p:txBody>
      </p:sp>
      <p:sp>
        <p:nvSpPr>
          <p:cNvPr id="43021" name="矩形 12"/>
          <p:cNvSpPr/>
          <p:nvPr/>
        </p:nvSpPr>
        <p:spPr>
          <a:xfrm>
            <a:off x="8015288" y="3471863"/>
            <a:ext cx="890587"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latin typeface="微软雅黑" panose="020B0503020204020204" pitchFamily="34" charset="-122"/>
                <a:sym typeface="Arial" panose="020B0604020202020204" pitchFamily="34" charset="0"/>
              </a:rPr>
              <a:t>大数据</a:t>
            </a:r>
            <a:endParaRPr lang="en-US" altLang="zh-CN" sz="1600" dirty="0">
              <a:solidFill>
                <a:schemeClr val="bg1"/>
              </a:solidFill>
              <a:latin typeface="微软雅黑" panose="020B0503020204020204" pitchFamily="34" charset="-122"/>
              <a:sym typeface="Arial" panose="020B0604020202020204" pitchFamily="34" charset="0"/>
            </a:endParaRPr>
          </a:p>
          <a:p>
            <a:pPr marL="0" lvl="0" indent="0" algn="ctr" eaLnBrk="1" hangingPunct="1">
              <a:lnSpc>
                <a:spcPct val="100000"/>
              </a:lnSpc>
              <a:spcBef>
                <a:spcPct val="0"/>
              </a:spcBef>
              <a:buFontTx/>
              <a:buNone/>
            </a:pPr>
            <a:r>
              <a:rPr lang="zh-CN" altLang="en-US" sz="1600" dirty="0">
                <a:solidFill>
                  <a:schemeClr val="bg1"/>
                </a:solidFill>
                <a:latin typeface="微软雅黑" panose="020B0503020204020204" pitchFamily="34" charset="-122"/>
                <a:sym typeface="Arial" panose="020B0604020202020204" pitchFamily="34" charset="0"/>
              </a:rPr>
              <a:t>平台</a:t>
            </a:r>
            <a:endParaRPr lang="zh-CN" altLang="en-US" sz="1600" dirty="0">
              <a:solidFill>
                <a:schemeClr val="bg1"/>
              </a:solidFill>
              <a:latin typeface="微软雅黑" panose="020B0503020204020204" pitchFamily="34" charset="-122"/>
              <a:sym typeface="Arial" panose="020B0604020202020204" pitchFamily="34" charset="0"/>
            </a:endParaRPr>
          </a:p>
        </p:txBody>
      </p:sp>
      <p:sp>
        <p:nvSpPr>
          <p:cNvPr id="43022" name="矩形 13"/>
          <p:cNvSpPr/>
          <p:nvPr/>
        </p:nvSpPr>
        <p:spPr>
          <a:xfrm>
            <a:off x="3470275" y="5600700"/>
            <a:ext cx="1809750" cy="465138"/>
          </a:xfrm>
          <a:prstGeom prst="rect">
            <a:avLst/>
          </a:prstGeom>
          <a:solidFill>
            <a:srgbClr val="A3A3A3"/>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sym typeface="Arial" panose="020B0604020202020204" pitchFamily="34" charset="0"/>
            </a:endParaRPr>
          </a:p>
        </p:txBody>
      </p:sp>
      <p:sp>
        <p:nvSpPr>
          <p:cNvPr id="43023" name="矩形 14"/>
          <p:cNvSpPr/>
          <p:nvPr/>
        </p:nvSpPr>
        <p:spPr>
          <a:xfrm>
            <a:off x="585788" y="5614988"/>
            <a:ext cx="2266950" cy="450850"/>
          </a:xfrm>
          <a:prstGeom prst="rect">
            <a:avLst/>
          </a:prstGeom>
          <a:solidFill>
            <a:srgbClr val="A3A3A3"/>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sym typeface="Arial" panose="020B0604020202020204" pitchFamily="34" charset="0"/>
            </a:endParaRPr>
          </a:p>
        </p:txBody>
      </p:sp>
      <p:grpSp>
        <p:nvGrpSpPr>
          <p:cNvPr id="43024" name="组合 15"/>
          <p:cNvGrpSpPr/>
          <p:nvPr/>
        </p:nvGrpSpPr>
        <p:grpSpPr>
          <a:xfrm>
            <a:off x="585788" y="1981200"/>
            <a:ext cx="8256587" cy="496888"/>
            <a:chOff x="610557" y="1590268"/>
            <a:chExt cx="4082930" cy="461019"/>
          </a:xfrm>
        </p:grpSpPr>
        <p:sp>
          <p:nvSpPr>
            <p:cNvPr id="43056" name="Freeform 111"/>
            <p:cNvSpPr/>
            <p:nvPr/>
          </p:nvSpPr>
          <p:spPr>
            <a:xfrm>
              <a:off x="3410137" y="1590268"/>
              <a:ext cx="1283350" cy="461019"/>
            </a:xfrm>
            <a:custGeom>
              <a:avLst/>
              <a:gdLst>
                <a:gd name="txL" fmla="*/ 0 w 321"/>
                <a:gd name="txT" fmla="*/ 0 h 262"/>
                <a:gd name="txR" fmla="*/ 321 w 321"/>
                <a:gd name="txB" fmla="*/ 262 h 262"/>
              </a:gdLst>
              <a:ahLst/>
              <a:cxnLst>
                <a:cxn ang="0">
                  <a:pos x="0" y="0"/>
                </a:cxn>
                <a:cxn ang="0">
                  <a:pos x="2147483646" y="0"/>
                </a:cxn>
                <a:cxn ang="0">
                  <a:pos x="2147483646" y="2147483646"/>
                </a:cxn>
                <a:cxn ang="0">
                  <a:pos x="0" y="2147483646"/>
                </a:cxn>
                <a:cxn ang="0">
                  <a:pos x="0" y="0"/>
                </a:cxn>
                <a:cxn ang="0">
                  <a:pos x="0" y="0"/>
                </a:cxn>
              </a:cxnLst>
              <a:rect l="txL" t="txT" r="txR" b="txB"/>
              <a:pathLst>
                <a:path w="321" h="262">
                  <a:moveTo>
                    <a:pt x="0" y="0"/>
                  </a:moveTo>
                  <a:lnTo>
                    <a:pt x="321" y="0"/>
                  </a:lnTo>
                  <a:lnTo>
                    <a:pt x="321" y="262"/>
                  </a:lnTo>
                  <a:lnTo>
                    <a:pt x="0" y="262"/>
                  </a:lnTo>
                  <a:lnTo>
                    <a:pt x="0" y="0"/>
                  </a:lnTo>
                  <a:close/>
                </a:path>
              </a:pathLst>
            </a:custGeom>
            <a:solidFill>
              <a:srgbClr val="A6A6A6"/>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latin typeface="微软雅黑" panose="020B0503020204020204" pitchFamily="34" charset="-122"/>
                </a:rPr>
                <a:t>智能变电站综合监控平台</a:t>
              </a:r>
              <a:endParaRPr lang="zh-CN" altLang="en-US" sz="1600" dirty="0">
                <a:solidFill>
                  <a:schemeClr val="bg1"/>
                </a:solidFill>
                <a:sym typeface="Arial" panose="020B0604020202020204" pitchFamily="34" charset="0"/>
              </a:endParaRPr>
            </a:p>
          </p:txBody>
        </p:sp>
        <p:sp>
          <p:nvSpPr>
            <p:cNvPr id="43057" name="Freeform 115"/>
            <p:cNvSpPr/>
            <p:nvPr/>
          </p:nvSpPr>
          <p:spPr>
            <a:xfrm>
              <a:off x="610557" y="1590268"/>
              <a:ext cx="1361763" cy="461019"/>
            </a:xfrm>
            <a:custGeom>
              <a:avLst/>
              <a:gdLst>
                <a:gd name="txL" fmla="*/ 0 w 588"/>
                <a:gd name="txT" fmla="*/ 0 h 262"/>
                <a:gd name="txR" fmla="*/ 588 w 588"/>
                <a:gd name="txB" fmla="*/ 262 h 262"/>
              </a:gdLst>
              <a:ahLst/>
              <a:cxnLst>
                <a:cxn ang="0">
                  <a:pos x="0" y="0"/>
                </a:cxn>
                <a:cxn ang="0">
                  <a:pos x="2147483646" y="0"/>
                </a:cxn>
                <a:cxn ang="0">
                  <a:pos x="2147483646" y="2147483646"/>
                </a:cxn>
                <a:cxn ang="0">
                  <a:pos x="0" y="2147483646"/>
                </a:cxn>
                <a:cxn ang="0">
                  <a:pos x="0" y="0"/>
                </a:cxn>
                <a:cxn ang="0">
                  <a:pos x="0" y="0"/>
                </a:cxn>
              </a:cxnLst>
              <a:rect l="txL" t="txT" r="txR" b="txB"/>
              <a:pathLst>
                <a:path w="588" h="262">
                  <a:moveTo>
                    <a:pt x="0" y="0"/>
                  </a:moveTo>
                  <a:lnTo>
                    <a:pt x="588" y="0"/>
                  </a:lnTo>
                  <a:lnTo>
                    <a:pt x="588" y="262"/>
                  </a:lnTo>
                  <a:lnTo>
                    <a:pt x="0" y="262"/>
                  </a:lnTo>
                  <a:lnTo>
                    <a:pt x="0" y="0"/>
                  </a:lnTo>
                  <a:close/>
                </a:path>
              </a:pathLst>
            </a:custGeom>
            <a:solidFill>
              <a:srgbClr val="A6A6A6"/>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latin typeface="微软雅黑" panose="020B0503020204020204" pitchFamily="34" charset="-122"/>
                </a:rPr>
                <a:t>营配网络可视化管控平台</a:t>
              </a:r>
              <a:endParaRPr lang="zh-CN" altLang="en-US" sz="1600" dirty="0">
                <a:solidFill>
                  <a:schemeClr val="bg1"/>
                </a:solidFill>
                <a:sym typeface="Arial" panose="020B0604020202020204" pitchFamily="34" charset="0"/>
              </a:endParaRPr>
            </a:p>
          </p:txBody>
        </p:sp>
        <p:sp>
          <p:nvSpPr>
            <p:cNvPr id="43058" name="Freeform 116"/>
            <p:cNvSpPr/>
            <p:nvPr/>
          </p:nvSpPr>
          <p:spPr>
            <a:xfrm>
              <a:off x="2018346" y="1590268"/>
              <a:ext cx="1034510" cy="461019"/>
            </a:xfrm>
            <a:custGeom>
              <a:avLst/>
              <a:gdLst>
                <a:gd name="txL" fmla="*/ 0 w 565"/>
                <a:gd name="txT" fmla="*/ 0 h 262"/>
                <a:gd name="txR" fmla="*/ 565 w 565"/>
                <a:gd name="txB" fmla="*/ 262 h 262"/>
              </a:gdLst>
              <a:ahLst/>
              <a:cxnLst>
                <a:cxn ang="0">
                  <a:pos x="0" y="0"/>
                </a:cxn>
                <a:cxn ang="0">
                  <a:pos x="2147483646" y="0"/>
                </a:cxn>
                <a:cxn ang="0">
                  <a:pos x="2147483646" y="2147483646"/>
                </a:cxn>
                <a:cxn ang="0">
                  <a:pos x="0" y="2147483646"/>
                </a:cxn>
                <a:cxn ang="0">
                  <a:pos x="0" y="0"/>
                </a:cxn>
                <a:cxn ang="0">
                  <a:pos x="0" y="0"/>
                </a:cxn>
              </a:cxnLst>
              <a:rect l="txL" t="txT" r="txR" b="txB"/>
              <a:pathLst>
                <a:path w="565" h="262">
                  <a:moveTo>
                    <a:pt x="0" y="0"/>
                  </a:moveTo>
                  <a:lnTo>
                    <a:pt x="565" y="0"/>
                  </a:lnTo>
                  <a:lnTo>
                    <a:pt x="565" y="262"/>
                  </a:lnTo>
                  <a:lnTo>
                    <a:pt x="0" y="262"/>
                  </a:lnTo>
                  <a:lnTo>
                    <a:pt x="0" y="0"/>
                  </a:lnTo>
                  <a:close/>
                </a:path>
              </a:pathLst>
            </a:custGeom>
            <a:solidFill>
              <a:srgbClr val="A6A6A6"/>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latin typeface="微软雅黑" panose="020B0503020204020204" pitchFamily="34" charset="-122"/>
                </a:rPr>
                <a:t>配网状态感知平台</a:t>
              </a:r>
              <a:endParaRPr lang="zh-CN" altLang="en-US" sz="1600" dirty="0">
                <a:solidFill>
                  <a:schemeClr val="bg1"/>
                </a:solidFill>
                <a:sym typeface="Arial" panose="020B0604020202020204" pitchFamily="34" charset="0"/>
              </a:endParaRPr>
            </a:p>
          </p:txBody>
        </p:sp>
      </p:grpSp>
      <p:cxnSp>
        <p:nvCxnSpPr>
          <p:cNvPr id="20" name="直接箭头连接符 19"/>
          <p:cNvCxnSpPr/>
          <p:nvPr/>
        </p:nvCxnSpPr>
        <p:spPr>
          <a:xfrm flipV="1">
            <a:off x="1854200" y="5307013"/>
            <a:ext cx="0" cy="274638"/>
          </a:xfrm>
          <a:prstGeom prst="straightConnector1">
            <a:avLst/>
          </a:prstGeom>
          <a:ln w="12700">
            <a:solidFill>
              <a:schemeClr val="tx1">
                <a:lumMod val="65000"/>
                <a:lumOff val="3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43026" name="Picture 28"/>
          <p:cNvPicPr>
            <a:picLocks noChangeAspect="1"/>
          </p:cNvPicPr>
          <p:nvPr/>
        </p:nvPicPr>
        <p:blipFill>
          <a:blip r:embed="rId1"/>
          <a:stretch>
            <a:fillRect/>
          </a:stretch>
        </p:blipFill>
        <p:spPr>
          <a:xfrm>
            <a:off x="4213225" y="5754688"/>
            <a:ext cx="301625" cy="201612"/>
          </a:xfrm>
          <a:prstGeom prst="rect">
            <a:avLst/>
          </a:prstGeom>
          <a:noFill/>
          <a:ln w="9525">
            <a:noFill/>
          </a:ln>
        </p:spPr>
      </p:pic>
      <p:pic>
        <p:nvPicPr>
          <p:cNvPr id="43027" name="图片 21"/>
          <p:cNvPicPr>
            <a:picLocks noChangeAspect="1"/>
          </p:cNvPicPr>
          <p:nvPr/>
        </p:nvPicPr>
        <p:blipFill>
          <a:blip r:embed="rId2"/>
          <a:stretch>
            <a:fillRect/>
          </a:stretch>
        </p:blipFill>
        <p:spPr>
          <a:xfrm>
            <a:off x="5637213" y="5692775"/>
            <a:ext cx="271462" cy="360363"/>
          </a:xfrm>
          <a:prstGeom prst="rect">
            <a:avLst/>
          </a:prstGeom>
          <a:noFill/>
          <a:ln w="9525">
            <a:noFill/>
          </a:ln>
        </p:spPr>
      </p:pic>
      <p:pic>
        <p:nvPicPr>
          <p:cNvPr id="43028" name="图片 22"/>
          <p:cNvPicPr>
            <a:picLocks noChangeAspect="1"/>
          </p:cNvPicPr>
          <p:nvPr/>
        </p:nvPicPr>
        <p:blipFill>
          <a:blip r:embed="rId3"/>
          <a:stretch>
            <a:fillRect/>
          </a:stretch>
        </p:blipFill>
        <p:spPr>
          <a:xfrm>
            <a:off x="6654800" y="5713413"/>
            <a:ext cx="234950" cy="312737"/>
          </a:xfrm>
          <a:prstGeom prst="rect">
            <a:avLst/>
          </a:prstGeom>
          <a:noFill/>
          <a:ln w="9525">
            <a:noFill/>
          </a:ln>
        </p:spPr>
      </p:pic>
      <p:pic>
        <p:nvPicPr>
          <p:cNvPr id="43029" name="图片 23"/>
          <p:cNvPicPr>
            <a:picLocks noChangeAspect="1"/>
          </p:cNvPicPr>
          <p:nvPr/>
        </p:nvPicPr>
        <p:blipFill>
          <a:blip r:embed="rId4"/>
          <a:stretch>
            <a:fillRect/>
          </a:stretch>
        </p:blipFill>
        <p:spPr>
          <a:xfrm>
            <a:off x="8305800" y="5681663"/>
            <a:ext cx="265113" cy="354012"/>
          </a:xfrm>
          <a:prstGeom prst="rect">
            <a:avLst/>
          </a:prstGeom>
          <a:noFill/>
          <a:ln w="9525">
            <a:noFill/>
          </a:ln>
        </p:spPr>
      </p:pic>
      <p:pic>
        <p:nvPicPr>
          <p:cNvPr id="43030" name="图片 24"/>
          <p:cNvPicPr>
            <a:picLocks noChangeAspect="1"/>
          </p:cNvPicPr>
          <p:nvPr/>
        </p:nvPicPr>
        <p:blipFill>
          <a:blip r:embed="rId5"/>
          <a:stretch>
            <a:fillRect/>
          </a:stretch>
        </p:blipFill>
        <p:spPr>
          <a:xfrm>
            <a:off x="7178675" y="5681663"/>
            <a:ext cx="269875" cy="360362"/>
          </a:xfrm>
          <a:prstGeom prst="rect">
            <a:avLst/>
          </a:prstGeom>
          <a:noFill/>
          <a:ln w="9525">
            <a:noFill/>
          </a:ln>
        </p:spPr>
      </p:pic>
      <p:pic>
        <p:nvPicPr>
          <p:cNvPr id="43031" name="图片 25"/>
          <p:cNvPicPr>
            <a:picLocks noChangeAspect="1"/>
          </p:cNvPicPr>
          <p:nvPr/>
        </p:nvPicPr>
        <p:blipFill>
          <a:blip r:embed="rId6"/>
          <a:stretch>
            <a:fillRect/>
          </a:stretch>
        </p:blipFill>
        <p:spPr>
          <a:xfrm>
            <a:off x="7772400" y="5707063"/>
            <a:ext cx="247650" cy="328612"/>
          </a:xfrm>
          <a:prstGeom prst="rect">
            <a:avLst/>
          </a:prstGeom>
          <a:noFill/>
          <a:ln w="9525">
            <a:noFill/>
          </a:ln>
        </p:spPr>
      </p:pic>
      <p:cxnSp>
        <p:nvCxnSpPr>
          <p:cNvPr id="27" name="直接箭头连接符 26"/>
          <p:cNvCxnSpPr/>
          <p:nvPr/>
        </p:nvCxnSpPr>
        <p:spPr>
          <a:xfrm flipV="1">
            <a:off x="7065963" y="4451350"/>
            <a:ext cx="0" cy="1130300"/>
          </a:xfrm>
          <a:prstGeom prst="straightConnector1">
            <a:avLst/>
          </a:prstGeom>
          <a:ln w="127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3033" name="Freeform 101"/>
          <p:cNvSpPr/>
          <p:nvPr/>
        </p:nvSpPr>
        <p:spPr>
          <a:xfrm>
            <a:off x="585788" y="2886075"/>
            <a:ext cx="833437" cy="1565275"/>
          </a:xfrm>
          <a:custGeom>
            <a:avLst/>
            <a:gdLst>
              <a:gd name="txL" fmla="*/ 0 w 860"/>
              <a:gd name="txT" fmla="*/ 0 h 213"/>
              <a:gd name="txR" fmla="*/ 860 w 860"/>
              <a:gd name="txB" fmla="*/ 210 h 213"/>
            </a:gdLst>
            <a:ahLst/>
            <a:cxnLst>
              <a:cxn ang="0">
                <a:pos x="0" y="0"/>
              </a:cxn>
              <a:cxn ang="0">
                <a:pos x="2147483646" y="0"/>
              </a:cxn>
              <a:cxn ang="0">
                <a:pos x="2147483646" y="2147483646"/>
              </a:cxn>
              <a:cxn ang="0">
                <a:pos x="0" y="2147483646"/>
              </a:cxn>
              <a:cxn ang="0">
                <a:pos x="0" y="0"/>
              </a:cxn>
              <a:cxn ang="0">
                <a:pos x="0" y="0"/>
              </a:cxn>
            </a:cxnLst>
            <a:rect l="txL" t="txT" r="txR" b="txB"/>
            <a:pathLst>
              <a:path w="860" h="213">
                <a:moveTo>
                  <a:pt x="0" y="0"/>
                </a:moveTo>
                <a:lnTo>
                  <a:pt x="860" y="0"/>
                </a:lnTo>
                <a:lnTo>
                  <a:pt x="860" y="213"/>
                </a:lnTo>
                <a:lnTo>
                  <a:pt x="0" y="213"/>
                </a:lnTo>
                <a:lnTo>
                  <a:pt x="0" y="0"/>
                </a:lnTo>
                <a:close/>
              </a:path>
            </a:pathLst>
          </a:custGeom>
          <a:solidFill>
            <a:srgbClr val="A6A6A6"/>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latin typeface="微软雅黑" panose="020B0503020204020204" pitchFamily="34" charset="-122"/>
                <a:sym typeface="Arial" panose="020B0604020202020204" pitchFamily="34" charset="0"/>
              </a:rPr>
              <a:t>视频流采集</a:t>
            </a:r>
            <a:endParaRPr lang="en-US" altLang="zh-CN" sz="1600" dirty="0">
              <a:solidFill>
                <a:schemeClr val="bg1"/>
              </a:solidFill>
              <a:latin typeface="微软雅黑" panose="020B0503020204020204" pitchFamily="34" charset="-122"/>
              <a:sym typeface="Arial" panose="020B0604020202020204" pitchFamily="34" charset="0"/>
            </a:endParaRPr>
          </a:p>
        </p:txBody>
      </p:sp>
      <p:sp>
        <p:nvSpPr>
          <p:cNvPr id="43034" name="Freeform 104"/>
          <p:cNvSpPr/>
          <p:nvPr/>
        </p:nvSpPr>
        <p:spPr>
          <a:xfrm>
            <a:off x="585788" y="1103313"/>
            <a:ext cx="8256587" cy="847725"/>
          </a:xfrm>
          <a:custGeom>
            <a:avLst/>
            <a:gdLst>
              <a:gd name="txL" fmla="*/ 0 w 3015"/>
              <a:gd name="txT" fmla="*/ 0 h 213"/>
              <a:gd name="txR" fmla="*/ 3015 w 3015"/>
              <a:gd name="txB" fmla="*/ 213 h 213"/>
            </a:gdLst>
            <a:ahLst/>
            <a:cxnLst>
              <a:cxn ang="0">
                <a:pos x="0" y="0"/>
              </a:cxn>
              <a:cxn ang="0">
                <a:pos x="2147483646" y="0"/>
              </a:cxn>
              <a:cxn ang="0">
                <a:pos x="2147483646" y="2147483646"/>
              </a:cxn>
              <a:cxn ang="0">
                <a:pos x="0" y="2147483646"/>
              </a:cxn>
              <a:cxn ang="0">
                <a:pos x="0" y="0"/>
              </a:cxn>
              <a:cxn ang="0">
                <a:pos x="0" y="0"/>
              </a:cxn>
            </a:cxnLst>
            <a:rect l="txL" t="txT" r="txR" b="txB"/>
            <a:pathLst>
              <a:path w="3015" h="213">
                <a:moveTo>
                  <a:pt x="0" y="0"/>
                </a:moveTo>
                <a:lnTo>
                  <a:pt x="3015" y="0"/>
                </a:lnTo>
                <a:lnTo>
                  <a:pt x="3015" y="213"/>
                </a:lnTo>
                <a:lnTo>
                  <a:pt x="0" y="213"/>
                </a:lnTo>
                <a:lnTo>
                  <a:pt x="0" y="0"/>
                </a:lnTo>
                <a:close/>
              </a:path>
            </a:pathLst>
          </a:custGeom>
          <a:solidFill>
            <a:srgbClr val="A6A6A6"/>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面向政府、社会企业及用户的各类能源应用</a:t>
            </a:r>
            <a:endParaRPr lang="zh-CN" altLang="en-US" sz="1600" dirty="0">
              <a:solidFill>
                <a:schemeClr val="bg1"/>
              </a:solidFill>
              <a:sym typeface="Arial" panose="020B0604020202020204" pitchFamily="34" charset="0"/>
            </a:endParaRPr>
          </a:p>
        </p:txBody>
      </p:sp>
      <p:sp>
        <p:nvSpPr>
          <p:cNvPr id="43035" name="Freeform 108"/>
          <p:cNvSpPr/>
          <p:nvPr/>
        </p:nvSpPr>
        <p:spPr>
          <a:xfrm>
            <a:off x="1739900" y="4848225"/>
            <a:ext cx="2697163" cy="446088"/>
          </a:xfrm>
          <a:custGeom>
            <a:avLst/>
            <a:gdLst>
              <a:gd name="txL" fmla="*/ 0 w 3465"/>
              <a:gd name="txT" fmla="*/ 0 h 141"/>
              <a:gd name="txR" fmla="*/ 3462 w 3465"/>
              <a:gd name="txB" fmla="*/ 141 h 141"/>
            </a:gdLst>
            <a:ahLst/>
            <a:cxnLst>
              <a:cxn ang="0">
                <a:pos x="0" y="0"/>
              </a:cxn>
              <a:cxn ang="0">
                <a:pos x="2147483646" y="0"/>
              </a:cxn>
              <a:cxn ang="0">
                <a:pos x="2147483646" y="2147483646"/>
              </a:cxn>
              <a:cxn ang="0">
                <a:pos x="0" y="2147483646"/>
              </a:cxn>
              <a:cxn ang="0">
                <a:pos x="0" y="0"/>
              </a:cxn>
              <a:cxn ang="0">
                <a:pos x="0" y="0"/>
              </a:cxn>
            </a:cxnLst>
            <a:rect l="txL" t="txT" r="txR" b="txB"/>
            <a:pathLst>
              <a:path w="3465" h="141">
                <a:moveTo>
                  <a:pt x="0" y="0"/>
                </a:moveTo>
                <a:lnTo>
                  <a:pt x="3465" y="0"/>
                </a:lnTo>
                <a:lnTo>
                  <a:pt x="3465" y="141"/>
                </a:lnTo>
                <a:lnTo>
                  <a:pt x="0" y="141"/>
                </a:lnTo>
                <a:lnTo>
                  <a:pt x="0" y="0"/>
                </a:lnTo>
                <a:close/>
              </a:path>
            </a:pathLst>
          </a:custGeom>
          <a:solidFill>
            <a:srgbClr val="00B0F0"/>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边缘协同管理终端</a:t>
            </a:r>
            <a:endParaRPr lang="zh-CN" altLang="en-US" sz="1600" dirty="0">
              <a:solidFill>
                <a:schemeClr val="bg1"/>
              </a:solidFill>
              <a:sym typeface="Arial" panose="020B0604020202020204" pitchFamily="34" charset="0"/>
            </a:endParaRPr>
          </a:p>
        </p:txBody>
      </p:sp>
      <p:cxnSp>
        <p:nvCxnSpPr>
          <p:cNvPr id="31" name="直接箭头连接符 30"/>
          <p:cNvCxnSpPr/>
          <p:nvPr/>
        </p:nvCxnSpPr>
        <p:spPr>
          <a:xfrm flipV="1">
            <a:off x="3081338" y="4451350"/>
            <a:ext cx="0" cy="382588"/>
          </a:xfrm>
          <a:prstGeom prst="straightConnector1">
            <a:avLst/>
          </a:prstGeom>
          <a:ln w="12700">
            <a:solidFill>
              <a:schemeClr val="tx1">
                <a:lumMod val="65000"/>
                <a:lumOff val="3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3037" name="矩形 31"/>
          <p:cNvSpPr/>
          <p:nvPr/>
        </p:nvSpPr>
        <p:spPr>
          <a:xfrm>
            <a:off x="8985250" y="962025"/>
            <a:ext cx="2952750" cy="5689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7800" lvl="0" indent="-177800" eaLnBrk="1" hangingPunct="1">
              <a:lnSpc>
                <a:spcPct val="130000"/>
              </a:lnSpc>
              <a:spcBef>
                <a:spcPts val="300"/>
              </a:spcBef>
              <a:spcAft>
                <a:spcPts val="300"/>
              </a:spcAft>
            </a:pPr>
            <a:r>
              <a:rPr lang="zh-CN" altLang="en-US" sz="1800" b="1" dirty="0">
                <a:sym typeface="Arial" panose="020B0604020202020204" pitchFamily="34" charset="0"/>
              </a:rPr>
              <a:t>泛协议接入：</a:t>
            </a:r>
            <a:r>
              <a:rPr lang="zh-CN" altLang="en-US" sz="1800" dirty="0">
                <a:sym typeface="Arial" panose="020B0604020202020204" pitchFamily="34" charset="0"/>
              </a:rPr>
              <a:t>电网终端多协议、多方式（集中器</a:t>
            </a:r>
            <a:r>
              <a:rPr lang="en-US" altLang="zh-CN" sz="1800" dirty="0">
                <a:sym typeface="Arial" panose="020B0604020202020204" pitchFamily="34" charset="0"/>
              </a:rPr>
              <a:t>/</a:t>
            </a:r>
            <a:r>
              <a:rPr lang="zh-CN" altLang="en-US" sz="1800" dirty="0">
                <a:sym typeface="Arial" panose="020B0604020202020204" pitchFamily="34" charset="0"/>
              </a:rPr>
              <a:t>网关</a:t>
            </a:r>
            <a:r>
              <a:rPr lang="en-US" altLang="zh-CN" sz="1800" dirty="0">
                <a:sym typeface="Arial" panose="020B0604020202020204" pitchFamily="34" charset="0"/>
              </a:rPr>
              <a:t>/</a:t>
            </a:r>
            <a:r>
              <a:rPr lang="zh-CN" altLang="en-US" sz="1800" dirty="0">
                <a:sym typeface="Arial" panose="020B0604020202020204" pitchFamily="34" charset="0"/>
              </a:rPr>
              <a:t>无线</a:t>
            </a:r>
            <a:r>
              <a:rPr lang="en-US" altLang="zh-CN" sz="1800" dirty="0">
                <a:sym typeface="Arial" panose="020B0604020202020204" pitchFamily="34" charset="0"/>
              </a:rPr>
              <a:t>/</a:t>
            </a:r>
            <a:r>
              <a:rPr lang="zh-CN" altLang="en-US" sz="1800" dirty="0">
                <a:sym typeface="Arial" panose="020B0604020202020204" pitchFamily="34" charset="0"/>
              </a:rPr>
              <a:t>有线直连）广泛接入，统一汇聚实时数据；</a:t>
            </a:r>
            <a:endParaRPr lang="en-US" altLang="zh-CN" sz="1800" dirty="0">
              <a:sym typeface="Arial" panose="020B0604020202020204" pitchFamily="34" charset="0"/>
            </a:endParaRPr>
          </a:p>
          <a:p>
            <a:pPr marL="177800" lvl="0" indent="-177800" eaLnBrk="1" hangingPunct="1">
              <a:lnSpc>
                <a:spcPct val="130000"/>
              </a:lnSpc>
              <a:spcBef>
                <a:spcPts val="300"/>
              </a:spcBef>
              <a:spcAft>
                <a:spcPts val="300"/>
              </a:spcAft>
            </a:pPr>
            <a:r>
              <a:rPr lang="zh-CN" altLang="en-US" sz="1800" b="1" dirty="0">
                <a:sym typeface="Arial" panose="020B0604020202020204" pitchFamily="34" charset="0"/>
              </a:rPr>
              <a:t>多业务融合：</a:t>
            </a:r>
            <a:r>
              <a:rPr lang="zh-CN" altLang="en-US" sz="1800" dirty="0">
                <a:sym typeface="Arial" panose="020B0604020202020204" pitchFamily="34" charset="0"/>
              </a:rPr>
              <a:t>营配一体化采集，使能营配综合管控；</a:t>
            </a:r>
            <a:endParaRPr lang="zh-CN" altLang="en-US" sz="1800" dirty="0">
              <a:sym typeface="Arial" panose="020B0604020202020204" pitchFamily="34" charset="0"/>
            </a:endParaRPr>
          </a:p>
          <a:p>
            <a:pPr marL="177800" lvl="0" indent="-177800" eaLnBrk="1" hangingPunct="1">
              <a:lnSpc>
                <a:spcPct val="130000"/>
              </a:lnSpc>
              <a:spcBef>
                <a:spcPts val="300"/>
              </a:spcBef>
              <a:spcAft>
                <a:spcPts val="300"/>
              </a:spcAft>
            </a:pPr>
            <a:r>
              <a:rPr lang="zh-CN" altLang="en-US" sz="1800" b="1" dirty="0">
                <a:sym typeface="Arial" panose="020B0604020202020204" pitchFamily="34" charset="0"/>
              </a:rPr>
              <a:t>跨系统联动：</a:t>
            </a:r>
            <a:r>
              <a:rPr lang="zh-CN" altLang="en-US" sz="1800" dirty="0">
                <a:sym typeface="Arial" panose="020B0604020202020204" pitchFamily="34" charset="0"/>
              </a:rPr>
              <a:t>电力设备状态、环境、消防、视频等数据统一采集、综合分析，协同联动，自动化调度提升效率；</a:t>
            </a:r>
            <a:endParaRPr lang="en-US" altLang="zh-CN" sz="1800" dirty="0">
              <a:sym typeface="Arial" panose="020B0604020202020204" pitchFamily="34" charset="0"/>
            </a:endParaRPr>
          </a:p>
          <a:p>
            <a:pPr marL="177800" lvl="0" indent="-177800" eaLnBrk="1" hangingPunct="1">
              <a:lnSpc>
                <a:spcPct val="130000"/>
              </a:lnSpc>
              <a:spcBef>
                <a:spcPts val="300"/>
              </a:spcBef>
              <a:spcAft>
                <a:spcPts val="300"/>
              </a:spcAft>
            </a:pPr>
            <a:r>
              <a:rPr lang="zh-CN" altLang="en-US" sz="1800" b="1" dirty="0">
                <a:sym typeface="Arial" panose="020B0604020202020204" pitchFamily="34" charset="0"/>
              </a:rPr>
              <a:t>新能源服务</a:t>
            </a:r>
            <a:r>
              <a:rPr lang="zh-CN" altLang="en-US" sz="1800" dirty="0">
                <a:sym typeface="Arial" panose="020B0604020202020204" pitchFamily="34" charset="0"/>
              </a:rPr>
              <a:t>：提供智能充电桩、微电网、智能家居，居民用电行为诊断等新型能源服务</a:t>
            </a:r>
            <a:endParaRPr lang="zh-CN" altLang="en-US" sz="1800" dirty="0">
              <a:sym typeface="Arial" panose="020B0604020202020204" pitchFamily="34" charset="0"/>
            </a:endParaRPr>
          </a:p>
        </p:txBody>
      </p:sp>
      <p:sp>
        <p:nvSpPr>
          <p:cNvPr id="43038" name="文本框 32"/>
          <p:cNvSpPr txBox="1"/>
          <p:nvPr/>
        </p:nvSpPr>
        <p:spPr>
          <a:xfrm>
            <a:off x="1222375" y="6069013"/>
            <a:ext cx="1262063" cy="3286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20000"/>
              </a:lnSpc>
              <a:spcBef>
                <a:spcPct val="0"/>
              </a:spcBef>
              <a:buFontTx/>
              <a:buNone/>
            </a:pPr>
            <a:r>
              <a:rPr lang="zh-CN" altLang="en-US" sz="1400" dirty="0">
                <a:sym typeface="Arial" panose="020B0604020202020204" pitchFamily="34" charset="0"/>
              </a:rPr>
              <a:t>营销计量业务</a:t>
            </a:r>
            <a:endParaRPr lang="zh-CN" altLang="en-US" sz="1400" dirty="0">
              <a:sym typeface="Arial" panose="020B0604020202020204" pitchFamily="34" charset="0"/>
            </a:endParaRPr>
          </a:p>
        </p:txBody>
      </p:sp>
      <p:sp>
        <p:nvSpPr>
          <p:cNvPr id="43039" name="文本框 33"/>
          <p:cNvSpPr txBox="1"/>
          <p:nvPr/>
        </p:nvSpPr>
        <p:spPr>
          <a:xfrm>
            <a:off x="3692525" y="6067425"/>
            <a:ext cx="1490663" cy="32861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20000"/>
              </a:lnSpc>
              <a:spcBef>
                <a:spcPct val="0"/>
              </a:spcBef>
              <a:buFontTx/>
              <a:buNone/>
            </a:pPr>
            <a:r>
              <a:rPr lang="zh-CN" altLang="en-US" sz="1400" dirty="0">
                <a:sym typeface="Arial" panose="020B0604020202020204" pitchFamily="34" charset="0"/>
              </a:rPr>
              <a:t>配电网管理业务 </a:t>
            </a:r>
            <a:endParaRPr lang="zh-CN" altLang="en-US" sz="1400" dirty="0">
              <a:sym typeface="Arial" panose="020B0604020202020204" pitchFamily="34" charset="0"/>
            </a:endParaRPr>
          </a:p>
        </p:txBody>
      </p:sp>
      <p:sp>
        <p:nvSpPr>
          <p:cNvPr id="43040" name="文本框 34"/>
          <p:cNvSpPr txBox="1"/>
          <p:nvPr/>
        </p:nvSpPr>
        <p:spPr>
          <a:xfrm>
            <a:off x="6356350" y="6069013"/>
            <a:ext cx="1801813" cy="3286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20000"/>
              </a:lnSpc>
              <a:spcBef>
                <a:spcPct val="0"/>
              </a:spcBef>
              <a:buFontTx/>
              <a:buNone/>
            </a:pPr>
            <a:r>
              <a:rPr lang="zh-CN" altLang="en-US" sz="1400" dirty="0">
                <a:sym typeface="Arial" panose="020B0604020202020204" pitchFamily="34" charset="0"/>
              </a:rPr>
              <a:t>综合能源及公共服务</a:t>
            </a:r>
            <a:endParaRPr lang="zh-CN" altLang="en-US" sz="1400" dirty="0">
              <a:sym typeface="Arial" panose="020B0604020202020204" pitchFamily="34" charset="0"/>
            </a:endParaRPr>
          </a:p>
        </p:txBody>
      </p:sp>
      <p:cxnSp>
        <p:nvCxnSpPr>
          <p:cNvPr id="36" name="直接箭头连接符 35"/>
          <p:cNvCxnSpPr/>
          <p:nvPr/>
        </p:nvCxnSpPr>
        <p:spPr>
          <a:xfrm flipV="1">
            <a:off x="4168775" y="5307013"/>
            <a:ext cx="0" cy="274638"/>
          </a:xfrm>
          <a:prstGeom prst="straightConnector1">
            <a:avLst/>
          </a:prstGeom>
          <a:ln w="12700">
            <a:solidFill>
              <a:schemeClr val="tx1">
                <a:lumMod val="65000"/>
                <a:lumOff val="3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3042" name="Freeform 104"/>
          <p:cNvSpPr/>
          <p:nvPr/>
        </p:nvSpPr>
        <p:spPr>
          <a:xfrm>
            <a:off x="585788" y="2520950"/>
            <a:ext cx="8256587" cy="303213"/>
          </a:xfrm>
          <a:custGeom>
            <a:avLst/>
            <a:gdLst>
              <a:gd name="txL" fmla="*/ 0 w 3015"/>
              <a:gd name="txT" fmla="*/ 0 h 213"/>
              <a:gd name="txR" fmla="*/ 3015 w 3015"/>
              <a:gd name="txB" fmla="*/ 213 h 213"/>
            </a:gdLst>
            <a:ahLst/>
            <a:cxnLst>
              <a:cxn ang="0">
                <a:pos x="0" y="0"/>
              </a:cxn>
              <a:cxn ang="0">
                <a:pos x="2147483646" y="0"/>
              </a:cxn>
              <a:cxn ang="0">
                <a:pos x="2147483646" y="2147483646"/>
              </a:cxn>
              <a:cxn ang="0">
                <a:pos x="0" y="2147483646"/>
              </a:cxn>
              <a:cxn ang="0">
                <a:pos x="0" y="0"/>
              </a:cxn>
              <a:cxn ang="0">
                <a:pos x="0" y="0"/>
              </a:cxn>
            </a:cxnLst>
            <a:rect l="txL" t="txT" r="txR" b="txB"/>
            <a:pathLst>
              <a:path w="3015" h="213">
                <a:moveTo>
                  <a:pt x="0" y="0"/>
                </a:moveTo>
                <a:lnTo>
                  <a:pt x="3015" y="0"/>
                </a:lnTo>
                <a:lnTo>
                  <a:pt x="3015" y="213"/>
                </a:lnTo>
                <a:lnTo>
                  <a:pt x="0" y="213"/>
                </a:lnTo>
                <a:lnTo>
                  <a:pt x="0" y="0"/>
                </a:lnTo>
                <a:close/>
              </a:path>
            </a:pathLst>
          </a:custGeom>
          <a:solidFill>
            <a:srgbClr val="A6A6A6"/>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泛联接业务数据交互总线</a:t>
            </a:r>
            <a:endParaRPr lang="zh-CN" altLang="en-US" sz="1600" dirty="0">
              <a:solidFill>
                <a:schemeClr val="bg1"/>
              </a:solidFill>
              <a:sym typeface="Arial" panose="020B0604020202020204" pitchFamily="34" charset="0"/>
            </a:endParaRPr>
          </a:p>
        </p:txBody>
      </p:sp>
      <p:grpSp>
        <p:nvGrpSpPr>
          <p:cNvPr id="38" name="组合 275"/>
          <p:cNvGrpSpPr/>
          <p:nvPr/>
        </p:nvGrpSpPr>
        <p:grpSpPr bwMode="auto">
          <a:xfrm>
            <a:off x="6153283" y="5701258"/>
            <a:ext cx="238786" cy="306822"/>
            <a:chOff x="6640513" y="788988"/>
            <a:chExt cx="490538" cy="954088"/>
          </a:xfrm>
          <a:solidFill>
            <a:schemeClr val="bg1"/>
          </a:solidFill>
        </p:grpSpPr>
        <p:sp>
          <p:nvSpPr>
            <p:cNvPr id="39" name="Freeform 114"/>
            <p:cNvSpPr>
              <a:spLocks noEditPoints="1"/>
            </p:cNvSpPr>
            <p:nvPr/>
          </p:nvSpPr>
          <p:spPr bwMode="auto">
            <a:xfrm>
              <a:off x="6640513" y="860426"/>
              <a:ext cx="312738" cy="207963"/>
            </a:xfrm>
            <a:custGeom>
              <a:avLst/>
              <a:gdLst>
                <a:gd name="T0" fmla="*/ 2147483647 w 747"/>
                <a:gd name="T1" fmla="*/ 2147483647 h 496"/>
                <a:gd name="T2" fmla="*/ 2147483647 w 747"/>
                <a:gd name="T3" fmla="*/ 2147483647 h 496"/>
                <a:gd name="T4" fmla="*/ 2147483647 w 747"/>
                <a:gd name="T5" fmla="*/ 2147483647 h 496"/>
                <a:gd name="T6" fmla="*/ 2147483647 w 747"/>
                <a:gd name="T7" fmla="*/ 2147483647 h 496"/>
                <a:gd name="T8" fmla="*/ 2147483647 w 747"/>
                <a:gd name="T9" fmla="*/ 2147483647 h 496"/>
                <a:gd name="T10" fmla="*/ 2147483647 w 747"/>
                <a:gd name="T11" fmla="*/ 2147483647 h 496"/>
                <a:gd name="T12" fmla="*/ 2147483647 w 747"/>
                <a:gd name="T13" fmla="*/ 2147483647 h 496"/>
                <a:gd name="T14" fmla="*/ 2147483647 w 747"/>
                <a:gd name="T15" fmla="*/ 2147483647 h 496"/>
                <a:gd name="T16" fmla="*/ 2147483647 w 747"/>
                <a:gd name="T17" fmla="*/ 2147483647 h 496"/>
                <a:gd name="T18" fmla="*/ 2147483647 w 747"/>
                <a:gd name="T19" fmla="*/ 2147483647 h 496"/>
                <a:gd name="T20" fmla="*/ 2147483647 w 747"/>
                <a:gd name="T21" fmla="*/ 2147483647 h 496"/>
                <a:gd name="T22" fmla="*/ 2147483647 w 747"/>
                <a:gd name="T23" fmla="*/ 2147483647 h 496"/>
                <a:gd name="T24" fmla="*/ 2147483647 w 747"/>
                <a:gd name="T25" fmla="*/ 2147483647 h 496"/>
                <a:gd name="T26" fmla="*/ 2147483647 w 747"/>
                <a:gd name="T27" fmla="*/ 2147483647 h 496"/>
                <a:gd name="T28" fmla="*/ 2147483647 w 747"/>
                <a:gd name="T29" fmla="*/ 2147483647 h 496"/>
                <a:gd name="T30" fmla="*/ 2147483647 w 747"/>
                <a:gd name="T31" fmla="*/ 2147483647 h 496"/>
                <a:gd name="T32" fmla="*/ 2147483647 w 747"/>
                <a:gd name="T33" fmla="*/ 2147483647 h 496"/>
                <a:gd name="T34" fmla="*/ 2147483647 w 747"/>
                <a:gd name="T35" fmla="*/ 2147483647 h 496"/>
                <a:gd name="T36" fmla="*/ 2147483647 w 747"/>
                <a:gd name="T37" fmla="*/ 2147483647 h 496"/>
                <a:gd name="T38" fmla="*/ 2147483647 w 747"/>
                <a:gd name="T39" fmla="*/ 2147483647 h 496"/>
                <a:gd name="T40" fmla="*/ 2147483647 w 747"/>
                <a:gd name="T41" fmla="*/ 2147483647 h 496"/>
                <a:gd name="T42" fmla="*/ 2147483647 w 747"/>
                <a:gd name="T43" fmla="*/ 2147483647 h 496"/>
                <a:gd name="T44" fmla="*/ 2147483647 w 747"/>
                <a:gd name="T45" fmla="*/ 2147483647 h 496"/>
                <a:gd name="T46" fmla="*/ 2147483647 w 747"/>
                <a:gd name="T47" fmla="*/ 2147483647 h 496"/>
                <a:gd name="T48" fmla="*/ 2147483647 w 747"/>
                <a:gd name="T49" fmla="*/ 2147483647 h 496"/>
                <a:gd name="T50" fmla="*/ 2147483647 w 747"/>
                <a:gd name="T51" fmla="*/ 2147483647 h 496"/>
                <a:gd name="T52" fmla="*/ 2147483647 w 747"/>
                <a:gd name="T53" fmla="*/ 2147483647 h 496"/>
                <a:gd name="T54" fmla="*/ 2147483647 w 747"/>
                <a:gd name="T55" fmla="*/ 2147483647 h 496"/>
                <a:gd name="T56" fmla="*/ 2147483647 w 747"/>
                <a:gd name="T57" fmla="*/ 0 h 496"/>
                <a:gd name="T58" fmla="*/ 2147483647 w 747"/>
                <a:gd name="T59" fmla="*/ 2147483647 h 496"/>
                <a:gd name="T60" fmla="*/ 2147483647 w 747"/>
                <a:gd name="T61" fmla="*/ 2147483647 h 496"/>
                <a:gd name="T62" fmla="*/ 2147483647 w 747"/>
                <a:gd name="T63" fmla="*/ 2147483647 h 496"/>
                <a:gd name="T64" fmla="*/ 2147483647 w 747"/>
                <a:gd name="T65" fmla="*/ 2147483647 h 496"/>
                <a:gd name="T66" fmla="*/ 2147483647 w 747"/>
                <a:gd name="T67" fmla="*/ 2147483647 h 496"/>
                <a:gd name="T68" fmla="*/ 2147483647 w 747"/>
                <a:gd name="T69" fmla="*/ 2147483647 h 496"/>
                <a:gd name="T70" fmla="*/ 2147483647 w 747"/>
                <a:gd name="T71" fmla="*/ 2147483647 h 496"/>
                <a:gd name="T72" fmla="*/ 2147483647 w 747"/>
                <a:gd name="T73" fmla="*/ 2147483647 h 4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7"/>
                <a:gd name="T112" fmla="*/ 0 h 496"/>
                <a:gd name="T113" fmla="*/ 747 w 747"/>
                <a:gd name="T114" fmla="*/ 496 h 4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7" h="496">
                  <a:moveTo>
                    <a:pt x="89" y="171"/>
                  </a:moveTo>
                  <a:lnTo>
                    <a:pt x="89" y="171"/>
                  </a:lnTo>
                  <a:cubicBezTo>
                    <a:pt x="89" y="173"/>
                    <a:pt x="88" y="174"/>
                    <a:pt x="88" y="175"/>
                  </a:cubicBezTo>
                  <a:cubicBezTo>
                    <a:pt x="71" y="217"/>
                    <a:pt x="81" y="222"/>
                    <a:pt x="91" y="227"/>
                  </a:cubicBezTo>
                  <a:cubicBezTo>
                    <a:pt x="131" y="247"/>
                    <a:pt x="493" y="404"/>
                    <a:pt x="529" y="418"/>
                  </a:cubicBezTo>
                  <a:lnTo>
                    <a:pt x="532" y="419"/>
                  </a:lnTo>
                  <a:cubicBezTo>
                    <a:pt x="546" y="425"/>
                    <a:pt x="557" y="429"/>
                    <a:pt x="566" y="429"/>
                  </a:cubicBezTo>
                  <a:cubicBezTo>
                    <a:pt x="570" y="429"/>
                    <a:pt x="580" y="429"/>
                    <a:pt x="600" y="409"/>
                  </a:cubicBezTo>
                  <a:cubicBezTo>
                    <a:pt x="608" y="401"/>
                    <a:pt x="616" y="393"/>
                    <a:pt x="624" y="386"/>
                  </a:cubicBezTo>
                  <a:cubicBezTo>
                    <a:pt x="636" y="375"/>
                    <a:pt x="655" y="357"/>
                    <a:pt x="657" y="350"/>
                  </a:cubicBezTo>
                  <a:cubicBezTo>
                    <a:pt x="658" y="348"/>
                    <a:pt x="658" y="347"/>
                    <a:pt x="658" y="346"/>
                  </a:cubicBezTo>
                  <a:cubicBezTo>
                    <a:pt x="660" y="337"/>
                    <a:pt x="662" y="330"/>
                    <a:pt x="664" y="323"/>
                  </a:cubicBezTo>
                  <a:cubicBezTo>
                    <a:pt x="665" y="318"/>
                    <a:pt x="667" y="312"/>
                    <a:pt x="668" y="308"/>
                  </a:cubicBezTo>
                  <a:cubicBezTo>
                    <a:pt x="666" y="307"/>
                    <a:pt x="664" y="306"/>
                    <a:pt x="661" y="304"/>
                  </a:cubicBezTo>
                  <a:cubicBezTo>
                    <a:pt x="649" y="298"/>
                    <a:pt x="599" y="276"/>
                    <a:pt x="537" y="247"/>
                  </a:cubicBezTo>
                  <a:cubicBezTo>
                    <a:pt x="404" y="185"/>
                    <a:pt x="221" y="101"/>
                    <a:pt x="183" y="81"/>
                  </a:cubicBezTo>
                  <a:cubicBezTo>
                    <a:pt x="160" y="69"/>
                    <a:pt x="148" y="67"/>
                    <a:pt x="142" y="67"/>
                  </a:cubicBezTo>
                  <a:cubicBezTo>
                    <a:pt x="139" y="67"/>
                    <a:pt x="136" y="67"/>
                    <a:pt x="127" y="76"/>
                  </a:cubicBezTo>
                  <a:cubicBezTo>
                    <a:pt x="119" y="84"/>
                    <a:pt x="102" y="129"/>
                    <a:pt x="89" y="171"/>
                  </a:cubicBezTo>
                  <a:close/>
                  <a:moveTo>
                    <a:pt x="566" y="496"/>
                  </a:moveTo>
                  <a:lnTo>
                    <a:pt x="566" y="496"/>
                  </a:lnTo>
                  <a:cubicBezTo>
                    <a:pt x="545" y="496"/>
                    <a:pt x="526" y="488"/>
                    <a:pt x="508" y="481"/>
                  </a:cubicBezTo>
                  <a:lnTo>
                    <a:pt x="505" y="480"/>
                  </a:lnTo>
                  <a:cubicBezTo>
                    <a:pt x="466" y="465"/>
                    <a:pt x="103" y="308"/>
                    <a:pt x="61" y="287"/>
                  </a:cubicBezTo>
                  <a:cubicBezTo>
                    <a:pt x="12" y="262"/>
                    <a:pt x="0" y="217"/>
                    <a:pt x="25" y="152"/>
                  </a:cubicBezTo>
                  <a:cubicBezTo>
                    <a:pt x="36" y="114"/>
                    <a:pt x="59" y="48"/>
                    <a:pt x="81" y="27"/>
                  </a:cubicBezTo>
                  <a:cubicBezTo>
                    <a:pt x="96" y="13"/>
                    <a:pt x="114" y="0"/>
                    <a:pt x="142" y="0"/>
                  </a:cubicBezTo>
                  <a:cubicBezTo>
                    <a:pt x="162" y="0"/>
                    <a:pt x="185" y="7"/>
                    <a:pt x="214" y="22"/>
                  </a:cubicBezTo>
                  <a:cubicBezTo>
                    <a:pt x="251" y="42"/>
                    <a:pt x="440" y="129"/>
                    <a:pt x="565" y="186"/>
                  </a:cubicBezTo>
                  <a:cubicBezTo>
                    <a:pt x="627" y="215"/>
                    <a:pt x="677" y="238"/>
                    <a:pt x="690" y="244"/>
                  </a:cubicBezTo>
                  <a:cubicBezTo>
                    <a:pt x="747" y="272"/>
                    <a:pt x="736" y="313"/>
                    <a:pt x="728" y="341"/>
                  </a:cubicBezTo>
                  <a:cubicBezTo>
                    <a:pt x="727" y="346"/>
                    <a:pt x="725" y="352"/>
                    <a:pt x="724" y="358"/>
                  </a:cubicBezTo>
                  <a:cubicBezTo>
                    <a:pt x="720" y="388"/>
                    <a:pt x="694" y="412"/>
                    <a:pt x="669" y="435"/>
                  </a:cubicBezTo>
                  <a:cubicBezTo>
                    <a:pt x="662" y="442"/>
                    <a:pt x="654" y="449"/>
                    <a:pt x="648" y="455"/>
                  </a:cubicBezTo>
                  <a:cubicBezTo>
                    <a:pt x="621" y="483"/>
                    <a:pt x="595" y="496"/>
                    <a:pt x="566" y="496"/>
                  </a:cubicBezTo>
                  <a:close/>
                </a:path>
              </a:pathLst>
            </a:custGeom>
            <a:grpFill/>
            <a:ln w="0">
              <a:solidFill>
                <a:schemeClr val="bg1">
                  <a:lumMod val="95000"/>
                </a:schemeClr>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Freeform 115"/>
            <p:cNvSpPr/>
            <p:nvPr/>
          </p:nvSpPr>
          <p:spPr bwMode="auto">
            <a:xfrm>
              <a:off x="6910388" y="1008063"/>
              <a:ext cx="125413" cy="438150"/>
            </a:xfrm>
            <a:custGeom>
              <a:avLst/>
              <a:gdLst>
                <a:gd name="T0" fmla="*/ 2147483647 w 300"/>
                <a:gd name="T1" fmla="*/ 2147483647 h 1043"/>
                <a:gd name="T2" fmla="*/ 2147483647 w 300"/>
                <a:gd name="T3" fmla="*/ 2147483647 h 1043"/>
                <a:gd name="T4" fmla="*/ 2147483647 w 300"/>
                <a:gd name="T5" fmla="*/ 2147483647 h 1043"/>
                <a:gd name="T6" fmla="*/ 2147483647 w 300"/>
                <a:gd name="T7" fmla="*/ 2147483647 h 1043"/>
                <a:gd name="T8" fmla="*/ 2147483647 w 300"/>
                <a:gd name="T9" fmla="*/ 2147483647 h 1043"/>
                <a:gd name="T10" fmla="*/ 2147483647 w 300"/>
                <a:gd name="T11" fmla="*/ 2147483647 h 1043"/>
                <a:gd name="T12" fmla="*/ 2147483647 w 300"/>
                <a:gd name="T13" fmla="*/ 2147483647 h 1043"/>
                <a:gd name="T14" fmla="*/ 2147483647 w 300"/>
                <a:gd name="T15" fmla="*/ 2147483647 h 1043"/>
                <a:gd name="T16" fmla="*/ 2147483647 w 300"/>
                <a:gd name="T17" fmla="*/ 2147483647 h 1043"/>
                <a:gd name="T18" fmla="*/ 2147483647 w 300"/>
                <a:gd name="T19" fmla="*/ 2147483647 h 10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1043"/>
                <a:gd name="T32" fmla="*/ 300 w 300"/>
                <a:gd name="T33" fmla="*/ 1043 h 10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1043">
                  <a:moveTo>
                    <a:pt x="267" y="1043"/>
                  </a:moveTo>
                  <a:lnTo>
                    <a:pt x="267" y="1043"/>
                  </a:lnTo>
                  <a:cubicBezTo>
                    <a:pt x="248" y="1043"/>
                    <a:pt x="234" y="1028"/>
                    <a:pt x="234" y="1010"/>
                  </a:cubicBezTo>
                  <a:lnTo>
                    <a:pt x="234" y="205"/>
                  </a:lnTo>
                  <a:cubicBezTo>
                    <a:pt x="221" y="182"/>
                    <a:pt x="126" y="119"/>
                    <a:pt x="24" y="68"/>
                  </a:cubicBezTo>
                  <a:cubicBezTo>
                    <a:pt x="7" y="59"/>
                    <a:pt x="0" y="39"/>
                    <a:pt x="9" y="23"/>
                  </a:cubicBezTo>
                  <a:cubicBezTo>
                    <a:pt x="17" y="6"/>
                    <a:pt x="37" y="0"/>
                    <a:pt x="54" y="8"/>
                  </a:cubicBezTo>
                  <a:cubicBezTo>
                    <a:pt x="217" y="91"/>
                    <a:pt x="300" y="156"/>
                    <a:pt x="300" y="202"/>
                  </a:cubicBezTo>
                  <a:lnTo>
                    <a:pt x="300" y="1010"/>
                  </a:lnTo>
                  <a:cubicBezTo>
                    <a:pt x="300" y="1028"/>
                    <a:pt x="285" y="1043"/>
                    <a:pt x="267" y="1043"/>
                  </a:cubicBezTo>
                  <a:close/>
                </a:path>
              </a:pathLst>
            </a:custGeom>
            <a:grpFill/>
            <a:ln w="0">
              <a:solidFill>
                <a:schemeClr val="bg1">
                  <a:lumMod val="95000"/>
                </a:schemeClr>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Freeform 116"/>
            <p:cNvSpPr/>
            <p:nvPr/>
          </p:nvSpPr>
          <p:spPr bwMode="auto">
            <a:xfrm>
              <a:off x="6659563" y="890588"/>
              <a:ext cx="280988" cy="168275"/>
            </a:xfrm>
            <a:custGeom>
              <a:avLst/>
              <a:gdLst>
                <a:gd name="T0" fmla="*/ 2147483647 w 670"/>
                <a:gd name="T1" fmla="*/ 2147483647 h 400"/>
                <a:gd name="T2" fmla="*/ 2147483647 w 670"/>
                <a:gd name="T3" fmla="*/ 2147483647 h 400"/>
                <a:gd name="T4" fmla="*/ 2147483647 w 670"/>
                <a:gd name="T5" fmla="*/ 2147483647 h 400"/>
                <a:gd name="T6" fmla="*/ 2147483647 w 670"/>
                <a:gd name="T7" fmla="*/ 2147483647 h 400"/>
                <a:gd name="T8" fmla="*/ 2147483647 w 670"/>
                <a:gd name="T9" fmla="*/ 2147483647 h 400"/>
                <a:gd name="T10" fmla="*/ 2147483647 w 670"/>
                <a:gd name="T11" fmla="*/ 2147483647 h 400"/>
                <a:gd name="T12" fmla="*/ 2147483647 w 670"/>
                <a:gd name="T13" fmla="*/ 2147483647 h 400"/>
                <a:gd name="T14" fmla="*/ 2147483647 w 670"/>
                <a:gd name="T15" fmla="*/ 2147483647 h 400"/>
                <a:gd name="T16" fmla="*/ 2147483647 w 670"/>
                <a:gd name="T17" fmla="*/ 2147483647 h 400"/>
                <a:gd name="T18" fmla="*/ 2147483647 w 670"/>
                <a:gd name="T19" fmla="*/ 2147483647 h 400"/>
                <a:gd name="T20" fmla="*/ 2147483647 w 670"/>
                <a:gd name="T21" fmla="*/ 2147483647 h 400"/>
                <a:gd name="T22" fmla="*/ 2147483647 w 670"/>
                <a:gd name="T23" fmla="*/ 2147483647 h 400"/>
                <a:gd name="T24" fmla="*/ 2147483647 w 670"/>
                <a:gd name="T25" fmla="*/ 2147483647 h 400"/>
                <a:gd name="T26" fmla="*/ 2147483647 w 670"/>
                <a:gd name="T27" fmla="*/ 2147483647 h 400"/>
                <a:gd name="T28" fmla="*/ 2147483647 w 670"/>
                <a:gd name="T29" fmla="*/ 2147483647 h 400"/>
                <a:gd name="T30" fmla="*/ 2147483647 w 670"/>
                <a:gd name="T31" fmla="*/ 2147483647 h 400"/>
                <a:gd name="T32" fmla="*/ 2147483647 w 670"/>
                <a:gd name="T33" fmla="*/ 2147483647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0"/>
                <a:gd name="T52" fmla="*/ 0 h 400"/>
                <a:gd name="T53" fmla="*/ 670 w 670"/>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0" h="400">
                  <a:moveTo>
                    <a:pt x="579" y="400"/>
                  </a:moveTo>
                  <a:lnTo>
                    <a:pt x="579" y="400"/>
                  </a:lnTo>
                  <a:cubicBezTo>
                    <a:pt x="574" y="400"/>
                    <a:pt x="569" y="398"/>
                    <a:pt x="565" y="394"/>
                  </a:cubicBezTo>
                  <a:cubicBezTo>
                    <a:pt x="557" y="387"/>
                    <a:pt x="557" y="374"/>
                    <a:pt x="564" y="366"/>
                  </a:cubicBezTo>
                  <a:cubicBezTo>
                    <a:pt x="572" y="358"/>
                    <a:pt x="580" y="350"/>
                    <a:pt x="588" y="343"/>
                  </a:cubicBezTo>
                  <a:cubicBezTo>
                    <a:pt x="604" y="329"/>
                    <a:pt x="627" y="307"/>
                    <a:pt x="626" y="298"/>
                  </a:cubicBezTo>
                  <a:cubicBezTo>
                    <a:pt x="626" y="297"/>
                    <a:pt x="624" y="289"/>
                    <a:pt x="600" y="279"/>
                  </a:cubicBezTo>
                  <a:cubicBezTo>
                    <a:pt x="566" y="264"/>
                    <a:pt x="156" y="78"/>
                    <a:pt x="118" y="61"/>
                  </a:cubicBezTo>
                  <a:cubicBezTo>
                    <a:pt x="92" y="49"/>
                    <a:pt x="65" y="46"/>
                    <a:pt x="40" y="95"/>
                  </a:cubicBezTo>
                  <a:cubicBezTo>
                    <a:pt x="36" y="105"/>
                    <a:pt x="24" y="109"/>
                    <a:pt x="14" y="104"/>
                  </a:cubicBezTo>
                  <a:cubicBezTo>
                    <a:pt x="4" y="99"/>
                    <a:pt x="0" y="88"/>
                    <a:pt x="5" y="78"/>
                  </a:cubicBezTo>
                  <a:cubicBezTo>
                    <a:pt x="34" y="18"/>
                    <a:pt x="79" y="0"/>
                    <a:pt x="135" y="25"/>
                  </a:cubicBezTo>
                  <a:cubicBezTo>
                    <a:pt x="173" y="41"/>
                    <a:pt x="583" y="227"/>
                    <a:pt x="616" y="242"/>
                  </a:cubicBezTo>
                  <a:cubicBezTo>
                    <a:pt x="646" y="256"/>
                    <a:pt x="662" y="272"/>
                    <a:pt x="665" y="292"/>
                  </a:cubicBezTo>
                  <a:cubicBezTo>
                    <a:pt x="670" y="322"/>
                    <a:pt x="642" y="348"/>
                    <a:pt x="615" y="372"/>
                  </a:cubicBezTo>
                  <a:cubicBezTo>
                    <a:pt x="608" y="379"/>
                    <a:pt x="600" y="387"/>
                    <a:pt x="593" y="394"/>
                  </a:cubicBezTo>
                  <a:cubicBezTo>
                    <a:pt x="589" y="398"/>
                    <a:pt x="584" y="400"/>
                    <a:pt x="579" y="400"/>
                  </a:cubicBezTo>
                  <a:close/>
                </a:path>
              </a:pathLst>
            </a:custGeom>
            <a:grpFill/>
            <a:ln w="0">
              <a:solidFill>
                <a:schemeClr val="bg1">
                  <a:lumMod val="95000"/>
                </a:schemeClr>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Freeform 117"/>
            <p:cNvSpPr/>
            <p:nvPr/>
          </p:nvSpPr>
          <p:spPr bwMode="auto">
            <a:xfrm>
              <a:off x="6981825" y="1422401"/>
              <a:ext cx="82550" cy="263525"/>
            </a:xfrm>
            <a:custGeom>
              <a:avLst/>
              <a:gdLst>
                <a:gd name="T0" fmla="*/ 2147483647 w 197"/>
                <a:gd name="T1" fmla="*/ 2147483647 h 629"/>
                <a:gd name="T2" fmla="*/ 2147483647 w 197"/>
                <a:gd name="T3" fmla="*/ 2147483647 h 629"/>
                <a:gd name="T4" fmla="*/ 0 w 197"/>
                <a:gd name="T5" fmla="*/ 2147483647 h 629"/>
                <a:gd name="T6" fmla="*/ 0 w 197"/>
                <a:gd name="T7" fmla="*/ 2147483647 h 629"/>
                <a:gd name="T8" fmla="*/ 2147483647 w 197"/>
                <a:gd name="T9" fmla="*/ 0 h 629"/>
                <a:gd name="T10" fmla="*/ 2147483647 w 197"/>
                <a:gd name="T11" fmla="*/ 2147483647 h 629"/>
                <a:gd name="T12" fmla="*/ 2147483647 w 197"/>
                <a:gd name="T13" fmla="*/ 2147483647 h 629"/>
                <a:gd name="T14" fmla="*/ 2147483647 w 197"/>
                <a:gd name="T15" fmla="*/ 2147483647 h 629"/>
                <a:gd name="T16" fmla="*/ 2147483647 w 197"/>
                <a:gd name="T17" fmla="*/ 2147483647 h 629"/>
                <a:gd name="T18" fmla="*/ 2147483647 w 197"/>
                <a:gd name="T19" fmla="*/ 2147483647 h 629"/>
                <a:gd name="T20" fmla="*/ 2147483647 w 197"/>
                <a:gd name="T21" fmla="*/ 2147483647 h 629"/>
                <a:gd name="T22" fmla="*/ 2147483647 w 197"/>
                <a:gd name="T23" fmla="*/ 2147483647 h 629"/>
                <a:gd name="T24" fmla="*/ 2147483647 w 197"/>
                <a:gd name="T25" fmla="*/ 2147483647 h 629"/>
                <a:gd name="T26" fmla="*/ 2147483647 w 197"/>
                <a:gd name="T27" fmla="*/ 2147483647 h 629"/>
                <a:gd name="T28" fmla="*/ 2147483647 w 197"/>
                <a:gd name="T29" fmla="*/ 2147483647 h 629"/>
                <a:gd name="T30" fmla="*/ 2147483647 w 197"/>
                <a:gd name="T31" fmla="*/ 2147483647 h 629"/>
                <a:gd name="T32" fmla="*/ 2147483647 w 197"/>
                <a:gd name="T33" fmla="*/ 2147483647 h 629"/>
                <a:gd name="T34" fmla="*/ 2147483647 w 197"/>
                <a:gd name="T35" fmla="*/ 2147483647 h 629"/>
                <a:gd name="T36" fmla="*/ 2147483647 w 197"/>
                <a:gd name="T37" fmla="*/ 2147483647 h 629"/>
                <a:gd name="T38" fmla="*/ 2147483647 w 197"/>
                <a:gd name="T39" fmla="*/ 2147483647 h 6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7"/>
                <a:gd name="T61" fmla="*/ 0 h 629"/>
                <a:gd name="T62" fmla="*/ 197 w 197"/>
                <a:gd name="T63" fmla="*/ 629 h 6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7" h="629">
                  <a:moveTo>
                    <a:pt x="99" y="629"/>
                  </a:moveTo>
                  <a:lnTo>
                    <a:pt x="99" y="629"/>
                  </a:lnTo>
                  <a:cubicBezTo>
                    <a:pt x="45" y="629"/>
                    <a:pt x="0" y="585"/>
                    <a:pt x="0" y="530"/>
                  </a:cubicBezTo>
                  <a:lnTo>
                    <a:pt x="0" y="98"/>
                  </a:lnTo>
                  <a:cubicBezTo>
                    <a:pt x="0" y="44"/>
                    <a:pt x="45" y="0"/>
                    <a:pt x="99" y="0"/>
                  </a:cubicBezTo>
                  <a:cubicBezTo>
                    <a:pt x="153" y="0"/>
                    <a:pt x="197" y="44"/>
                    <a:pt x="197" y="98"/>
                  </a:cubicBezTo>
                  <a:lnTo>
                    <a:pt x="197" y="227"/>
                  </a:lnTo>
                  <a:cubicBezTo>
                    <a:pt x="197" y="246"/>
                    <a:pt x="182" y="261"/>
                    <a:pt x="164" y="261"/>
                  </a:cubicBezTo>
                  <a:cubicBezTo>
                    <a:pt x="146" y="261"/>
                    <a:pt x="131" y="246"/>
                    <a:pt x="131" y="227"/>
                  </a:cubicBezTo>
                  <a:lnTo>
                    <a:pt x="131" y="98"/>
                  </a:lnTo>
                  <a:cubicBezTo>
                    <a:pt x="131" y="81"/>
                    <a:pt x="116" y="67"/>
                    <a:pt x="99" y="67"/>
                  </a:cubicBezTo>
                  <a:cubicBezTo>
                    <a:pt x="81" y="67"/>
                    <a:pt x="67" y="81"/>
                    <a:pt x="67" y="98"/>
                  </a:cubicBezTo>
                  <a:lnTo>
                    <a:pt x="67" y="530"/>
                  </a:lnTo>
                  <a:cubicBezTo>
                    <a:pt x="67" y="548"/>
                    <a:pt x="81" y="562"/>
                    <a:pt x="99" y="562"/>
                  </a:cubicBezTo>
                  <a:cubicBezTo>
                    <a:pt x="116" y="562"/>
                    <a:pt x="131" y="548"/>
                    <a:pt x="131" y="530"/>
                  </a:cubicBezTo>
                  <a:lnTo>
                    <a:pt x="131" y="429"/>
                  </a:lnTo>
                  <a:cubicBezTo>
                    <a:pt x="131" y="411"/>
                    <a:pt x="146" y="396"/>
                    <a:pt x="164" y="396"/>
                  </a:cubicBezTo>
                  <a:cubicBezTo>
                    <a:pt x="182" y="396"/>
                    <a:pt x="197" y="411"/>
                    <a:pt x="197" y="429"/>
                  </a:cubicBezTo>
                  <a:lnTo>
                    <a:pt x="197" y="530"/>
                  </a:lnTo>
                  <a:cubicBezTo>
                    <a:pt x="197" y="585"/>
                    <a:pt x="153" y="629"/>
                    <a:pt x="99" y="629"/>
                  </a:cubicBezTo>
                  <a:close/>
                </a:path>
              </a:pathLst>
            </a:custGeom>
            <a:grpFill/>
            <a:ln w="0">
              <a:solidFill>
                <a:schemeClr val="bg1">
                  <a:lumMod val="95000"/>
                </a:schemeClr>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Freeform 118"/>
            <p:cNvSpPr/>
            <p:nvPr/>
          </p:nvSpPr>
          <p:spPr bwMode="auto">
            <a:xfrm>
              <a:off x="6904038" y="1604963"/>
              <a:ext cx="227013" cy="138113"/>
            </a:xfrm>
            <a:custGeom>
              <a:avLst/>
              <a:gdLst>
                <a:gd name="T0" fmla="*/ 2147483647 w 540"/>
                <a:gd name="T1" fmla="*/ 2147483647 h 330"/>
                <a:gd name="T2" fmla="*/ 2147483647 w 540"/>
                <a:gd name="T3" fmla="*/ 2147483647 h 330"/>
                <a:gd name="T4" fmla="*/ 2147483647 w 540"/>
                <a:gd name="T5" fmla="*/ 2147483647 h 330"/>
                <a:gd name="T6" fmla="*/ 2147483647 w 540"/>
                <a:gd name="T7" fmla="*/ 2147483647 h 330"/>
                <a:gd name="T8" fmla="*/ 0 w 540"/>
                <a:gd name="T9" fmla="*/ 2147483647 h 330"/>
                <a:gd name="T10" fmla="*/ 2147483647 w 540"/>
                <a:gd name="T11" fmla="*/ 2147483647 h 330"/>
                <a:gd name="T12" fmla="*/ 2147483647 w 540"/>
                <a:gd name="T13" fmla="*/ 2147483647 h 330"/>
                <a:gd name="T14" fmla="*/ 2147483647 w 540"/>
                <a:gd name="T15" fmla="*/ 2147483647 h 330"/>
                <a:gd name="T16" fmla="*/ 2147483647 w 540"/>
                <a:gd name="T17" fmla="*/ 2147483647 h 330"/>
                <a:gd name="T18" fmla="*/ 2147483647 w 540"/>
                <a:gd name="T19" fmla="*/ 2147483647 h 330"/>
                <a:gd name="T20" fmla="*/ 2147483647 w 540"/>
                <a:gd name="T21" fmla="*/ 2147483647 h 330"/>
                <a:gd name="T22" fmla="*/ 2147483647 w 540"/>
                <a:gd name="T23" fmla="*/ 2147483647 h 330"/>
                <a:gd name="T24" fmla="*/ 2147483647 w 540"/>
                <a:gd name="T25" fmla="*/ 2147483647 h 330"/>
                <a:gd name="T26" fmla="*/ 2147483647 w 540"/>
                <a:gd name="T27" fmla="*/ 2147483647 h 330"/>
                <a:gd name="T28" fmla="*/ 2147483647 w 540"/>
                <a:gd name="T29" fmla="*/ 2147483647 h 330"/>
                <a:gd name="T30" fmla="*/ 2147483647 w 540"/>
                <a:gd name="T31" fmla="*/ 2147483647 h 330"/>
                <a:gd name="T32" fmla="*/ 2147483647 w 540"/>
                <a:gd name="T33" fmla="*/ 2147483647 h 330"/>
                <a:gd name="T34" fmla="*/ 2147483647 w 540"/>
                <a:gd name="T35" fmla="*/ 2147483647 h 330"/>
                <a:gd name="T36" fmla="*/ 2147483647 w 540"/>
                <a:gd name="T37" fmla="*/ 2147483647 h 330"/>
                <a:gd name="T38" fmla="*/ 2147483647 w 540"/>
                <a:gd name="T39" fmla="*/ 2147483647 h 3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0"/>
                <a:gd name="T61" fmla="*/ 0 h 330"/>
                <a:gd name="T62" fmla="*/ 540 w 540"/>
                <a:gd name="T63" fmla="*/ 330 h 3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0" h="330">
                  <a:moveTo>
                    <a:pt x="287" y="330"/>
                  </a:moveTo>
                  <a:lnTo>
                    <a:pt x="287" y="330"/>
                  </a:lnTo>
                  <a:cubicBezTo>
                    <a:pt x="281" y="330"/>
                    <a:pt x="275" y="329"/>
                    <a:pt x="270" y="325"/>
                  </a:cubicBezTo>
                  <a:lnTo>
                    <a:pt x="16" y="168"/>
                  </a:lnTo>
                  <a:cubicBezTo>
                    <a:pt x="6" y="162"/>
                    <a:pt x="0" y="151"/>
                    <a:pt x="0" y="139"/>
                  </a:cubicBezTo>
                  <a:cubicBezTo>
                    <a:pt x="1" y="127"/>
                    <a:pt x="7" y="116"/>
                    <a:pt x="17" y="110"/>
                  </a:cubicBezTo>
                  <a:lnTo>
                    <a:pt x="201" y="9"/>
                  </a:lnTo>
                  <a:cubicBezTo>
                    <a:pt x="217" y="0"/>
                    <a:pt x="237" y="6"/>
                    <a:pt x="246" y="22"/>
                  </a:cubicBezTo>
                  <a:cubicBezTo>
                    <a:pt x="255" y="38"/>
                    <a:pt x="249" y="58"/>
                    <a:pt x="233" y="67"/>
                  </a:cubicBezTo>
                  <a:lnTo>
                    <a:pt x="99" y="141"/>
                  </a:lnTo>
                  <a:lnTo>
                    <a:pt x="288" y="258"/>
                  </a:lnTo>
                  <a:lnTo>
                    <a:pt x="440" y="166"/>
                  </a:lnTo>
                  <a:lnTo>
                    <a:pt x="331" y="104"/>
                  </a:lnTo>
                  <a:cubicBezTo>
                    <a:pt x="315" y="95"/>
                    <a:pt x="309" y="75"/>
                    <a:pt x="318" y="59"/>
                  </a:cubicBezTo>
                  <a:cubicBezTo>
                    <a:pt x="327" y="43"/>
                    <a:pt x="347" y="37"/>
                    <a:pt x="363" y="46"/>
                  </a:cubicBezTo>
                  <a:lnTo>
                    <a:pt x="523" y="136"/>
                  </a:lnTo>
                  <a:cubicBezTo>
                    <a:pt x="533" y="141"/>
                    <a:pt x="540" y="152"/>
                    <a:pt x="540" y="164"/>
                  </a:cubicBezTo>
                  <a:cubicBezTo>
                    <a:pt x="540" y="176"/>
                    <a:pt x="534" y="187"/>
                    <a:pt x="524" y="193"/>
                  </a:cubicBezTo>
                  <a:lnTo>
                    <a:pt x="305" y="326"/>
                  </a:lnTo>
                  <a:cubicBezTo>
                    <a:pt x="299" y="329"/>
                    <a:pt x="293" y="330"/>
                    <a:pt x="287" y="330"/>
                  </a:cubicBezTo>
                  <a:close/>
                </a:path>
              </a:pathLst>
            </a:custGeom>
            <a:grpFill/>
            <a:ln w="0">
              <a:solidFill>
                <a:schemeClr val="bg1">
                  <a:lumMod val="95000"/>
                </a:schemeClr>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Freeform 119"/>
            <p:cNvSpPr/>
            <p:nvPr/>
          </p:nvSpPr>
          <p:spPr bwMode="auto">
            <a:xfrm>
              <a:off x="7021513" y="1479551"/>
              <a:ext cx="57150" cy="58738"/>
            </a:xfrm>
            <a:custGeom>
              <a:avLst/>
              <a:gdLst>
                <a:gd name="T0" fmla="*/ 0 w 138"/>
                <a:gd name="T1" fmla="*/ 2147483647 h 138"/>
                <a:gd name="T2" fmla="*/ 0 w 138"/>
                <a:gd name="T3" fmla="*/ 2147483647 h 138"/>
                <a:gd name="T4" fmla="*/ 2147483647 w 138"/>
                <a:gd name="T5" fmla="*/ 0 h 138"/>
                <a:gd name="T6" fmla="*/ 2147483647 w 138"/>
                <a:gd name="T7" fmla="*/ 2147483647 h 138"/>
                <a:gd name="T8" fmla="*/ 2147483647 w 138"/>
                <a:gd name="T9" fmla="*/ 2147483647 h 138"/>
                <a:gd name="T10" fmla="*/ 0 w 138"/>
                <a:gd name="T11" fmla="*/ 2147483647 h 138"/>
                <a:gd name="T12" fmla="*/ 0 60000 65536"/>
                <a:gd name="T13" fmla="*/ 0 60000 65536"/>
                <a:gd name="T14" fmla="*/ 0 60000 65536"/>
                <a:gd name="T15" fmla="*/ 0 60000 65536"/>
                <a:gd name="T16" fmla="*/ 0 60000 65536"/>
                <a:gd name="T17" fmla="*/ 0 60000 65536"/>
                <a:gd name="T18" fmla="*/ 0 w 138"/>
                <a:gd name="T19" fmla="*/ 0 h 138"/>
                <a:gd name="T20" fmla="*/ 138 w 13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grpFill/>
            <a:ln w="0">
              <a:solidFill>
                <a:schemeClr val="bg1">
                  <a:lumMod val="95000"/>
                </a:schemeClr>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Freeform 120"/>
            <p:cNvSpPr/>
            <p:nvPr/>
          </p:nvSpPr>
          <p:spPr bwMode="auto">
            <a:xfrm>
              <a:off x="7021513" y="1570038"/>
              <a:ext cx="57150" cy="57150"/>
            </a:xfrm>
            <a:custGeom>
              <a:avLst/>
              <a:gdLst>
                <a:gd name="T0" fmla="*/ 0 w 138"/>
                <a:gd name="T1" fmla="*/ 2147483647 h 138"/>
                <a:gd name="T2" fmla="*/ 0 w 138"/>
                <a:gd name="T3" fmla="*/ 2147483647 h 138"/>
                <a:gd name="T4" fmla="*/ 2147483647 w 138"/>
                <a:gd name="T5" fmla="*/ 0 h 138"/>
                <a:gd name="T6" fmla="*/ 2147483647 w 138"/>
                <a:gd name="T7" fmla="*/ 2147483647 h 138"/>
                <a:gd name="T8" fmla="*/ 2147483647 w 138"/>
                <a:gd name="T9" fmla="*/ 2147483647 h 138"/>
                <a:gd name="T10" fmla="*/ 0 w 138"/>
                <a:gd name="T11" fmla="*/ 2147483647 h 138"/>
                <a:gd name="T12" fmla="*/ 0 60000 65536"/>
                <a:gd name="T13" fmla="*/ 0 60000 65536"/>
                <a:gd name="T14" fmla="*/ 0 60000 65536"/>
                <a:gd name="T15" fmla="*/ 0 60000 65536"/>
                <a:gd name="T16" fmla="*/ 0 60000 65536"/>
                <a:gd name="T17" fmla="*/ 0 60000 65536"/>
                <a:gd name="T18" fmla="*/ 0 w 138"/>
                <a:gd name="T19" fmla="*/ 0 h 138"/>
                <a:gd name="T20" fmla="*/ 138 w 13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grpFill/>
            <a:ln w="0">
              <a:solidFill>
                <a:schemeClr val="bg1">
                  <a:lumMod val="95000"/>
                </a:schemeClr>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Freeform 121"/>
            <p:cNvSpPr/>
            <p:nvPr/>
          </p:nvSpPr>
          <p:spPr bwMode="auto">
            <a:xfrm>
              <a:off x="6762750" y="788988"/>
              <a:ext cx="193675" cy="114300"/>
            </a:xfrm>
            <a:custGeom>
              <a:avLst/>
              <a:gdLst>
                <a:gd name="T0" fmla="*/ 2147483647 w 462"/>
                <a:gd name="T1" fmla="*/ 2147483647 h 272"/>
                <a:gd name="T2" fmla="*/ 2147483647 w 462"/>
                <a:gd name="T3" fmla="*/ 2147483647 h 272"/>
                <a:gd name="T4" fmla="*/ 2147483647 w 462"/>
                <a:gd name="T5" fmla="*/ 2147483647 h 272"/>
                <a:gd name="T6" fmla="*/ 2147483647 w 462"/>
                <a:gd name="T7" fmla="*/ 2147483647 h 272"/>
                <a:gd name="T8" fmla="*/ 2147483647 w 462"/>
                <a:gd name="T9" fmla="*/ 2147483647 h 272"/>
                <a:gd name="T10" fmla="*/ 2147483647 w 462"/>
                <a:gd name="T11" fmla="*/ 2147483647 h 272"/>
                <a:gd name="T12" fmla="*/ 2147483647 w 462"/>
                <a:gd name="T13" fmla="*/ 2147483647 h 272"/>
                <a:gd name="T14" fmla="*/ 2147483647 w 462"/>
                <a:gd name="T15" fmla="*/ 2147483647 h 272"/>
                <a:gd name="T16" fmla="*/ 2147483647 w 462"/>
                <a:gd name="T17" fmla="*/ 2147483647 h 272"/>
                <a:gd name="T18" fmla="*/ 2147483647 w 462"/>
                <a:gd name="T19" fmla="*/ 2147483647 h 272"/>
                <a:gd name="T20" fmla="*/ 2147483647 w 462"/>
                <a:gd name="T21" fmla="*/ 2147483647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2"/>
                <a:gd name="T34" fmla="*/ 0 h 272"/>
                <a:gd name="T35" fmla="*/ 462 w 462"/>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2" h="272">
                  <a:moveTo>
                    <a:pt x="424" y="272"/>
                  </a:moveTo>
                  <a:lnTo>
                    <a:pt x="424" y="272"/>
                  </a:lnTo>
                  <a:cubicBezTo>
                    <a:pt x="411" y="272"/>
                    <a:pt x="398" y="263"/>
                    <a:pt x="393" y="250"/>
                  </a:cubicBezTo>
                  <a:cubicBezTo>
                    <a:pt x="368" y="183"/>
                    <a:pt x="318" y="130"/>
                    <a:pt x="254" y="100"/>
                  </a:cubicBezTo>
                  <a:cubicBezTo>
                    <a:pt x="189" y="71"/>
                    <a:pt x="116" y="68"/>
                    <a:pt x="49" y="93"/>
                  </a:cubicBezTo>
                  <a:cubicBezTo>
                    <a:pt x="32" y="100"/>
                    <a:pt x="13" y="91"/>
                    <a:pt x="6" y="74"/>
                  </a:cubicBezTo>
                  <a:cubicBezTo>
                    <a:pt x="0" y="56"/>
                    <a:pt x="9" y="37"/>
                    <a:pt x="26" y="31"/>
                  </a:cubicBezTo>
                  <a:cubicBezTo>
                    <a:pt x="109" y="0"/>
                    <a:pt x="200" y="3"/>
                    <a:pt x="281" y="40"/>
                  </a:cubicBezTo>
                  <a:cubicBezTo>
                    <a:pt x="362" y="77"/>
                    <a:pt x="424" y="143"/>
                    <a:pt x="455" y="227"/>
                  </a:cubicBezTo>
                  <a:cubicBezTo>
                    <a:pt x="462" y="244"/>
                    <a:pt x="453" y="263"/>
                    <a:pt x="436" y="270"/>
                  </a:cubicBezTo>
                  <a:cubicBezTo>
                    <a:pt x="432" y="271"/>
                    <a:pt x="428" y="272"/>
                    <a:pt x="424" y="272"/>
                  </a:cubicBezTo>
                  <a:close/>
                </a:path>
              </a:pathLst>
            </a:custGeom>
            <a:grpFill/>
            <a:ln w="0">
              <a:solidFill>
                <a:schemeClr val="bg1">
                  <a:lumMod val="95000"/>
                </a:schemeClr>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Freeform 122"/>
            <p:cNvSpPr/>
            <p:nvPr/>
          </p:nvSpPr>
          <p:spPr bwMode="auto">
            <a:xfrm>
              <a:off x="6797675" y="847726"/>
              <a:ext cx="96838" cy="63500"/>
            </a:xfrm>
            <a:custGeom>
              <a:avLst/>
              <a:gdLst>
                <a:gd name="T0" fmla="*/ 2147483647 w 228"/>
                <a:gd name="T1" fmla="*/ 2147483647 h 148"/>
                <a:gd name="T2" fmla="*/ 2147483647 w 228"/>
                <a:gd name="T3" fmla="*/ 2147483647 h 148"/>
                <a:gd name="T4" fmla="*/ 2147483647 w 228"/>
                <a:gd name="T5" fmla="*/ 2147483647 h 148"/>
                <a:gd name="T6" fmla="*/ 2147483647 w 228"/>
                <a:gd name="T7" fmla="*/ 2147483647 h 148"/>
                <a:gd name="T8" fmla="*/ 2147483647 w 228"/>
                <a:gd name="T9" fmla="*/ 2147483647 h 148"/>
                <a:gd name="T10" fmla="*/ 2147483647 w 228"/>
                <a:gd name="T11" fmla="*/ 2147483647 h 148"/>
                <a:gd name="T12" fmla="*/ 2147483647 w 228"/>
                <a:gd name="T13" fmla="*/ 2147483647 h 148"/>
                <a:gd name="T14" fmla="*/ 2147483647 w 228"/>
                <a:gd name="T15" fmla="*/ 2147483647 h 148"/>
                <a:gd name="T16" fmla="*/ 2147483647 w 228"/>
                <a:gd name="T17" fmla="*/ 2147483647 h 148"/>
                <a:gd name="T18" fmla="*/ 2147483647 w 228"/>
                <a:gd name="T19" fmla="*/ 2147483647 h 148"/>
                <a:gd name="T20" fmla="*/ 2147483647 w 228"/>
                <a:gd name="T21" fmla="*/ 2147483647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
                <a:gd name="T34" fmla="*/ 0 h 148"/>
                <a:gd name="T35" fmla="*/ 228 w 228"/>
                <a:gd name="T36" fmla="*/ 148 h 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 h="148">
                  <a:moveTo>
                    <a:pt x="190" y="148"/>
                  </a:moveTo>
                  <a:lnTo>
                    <a:pt x="190" y="148"/>
                  </a:lnTo>
                  <a:cubicBezTo>
                    <a:pt x="177" y="148"/>
                    <a:pt x="164" y="140"/>
                    <a:pt x="159" y="126"/>
                  </a:cubicBezTo>
                  <a:cubicBezTo>
                    <a:pt x="151" y="105"/>
                    <a:pt x="135" y="88"/>
                    <a:pt x="115" y="79"/>
                  </a:cubicBezTo>
                  <a:cubicBezTo>
                    <a:pt x="94" y="69"/>
                    <a:pt x="71" y="68"/>
                    <a:pt x="49" y="76"/>
                  </a:cubicBezTo>
                  <a:cubicBezTo>
                    <a:pt x="32" y="83"/>
                    <a:pt x="13" y="74"/>
                    <a:pt x="6" y="57"/>
                  </a:cubicBezTo>
                  <a:cubicBezTo>
                    <a:pt x="0" y="39"/>
                    <a:pt x="9" y="20"/>
                    <a:pt x="26" y="14"/>
                  </a:cubicBezTo>
                  <a:cubicBezTo>
                    <a:pt x="64" y="0"/>
                    <a:pt x="105" y="1"/>
                    <a:pt x="142" y="18"/>
                  </a:cubicBezTo>
                  <a:cubicBezTo>
                    <a:pt x="179" y="35"/>
                    <a:pt x="207" y="65"/>
                    <a:pt x="222" y="103"/>
                  </a:cubicBezTo>
                  <a:cubicBezTo>
                    <a:pt x="228" y="120"/>
                    <a:pt x="219" y="139"/>
                    <a:pt x="202" y="146"/>
                  </a:cubicBezTo>
                  <a:cubicBezTo>
                    <a:pt x="198" y="147"/>
                    <a:pt x="194" y="148"/>
                    <a:pt x="190" y="148"/>
                  </a:cubicBezTo>
                  <a:close/>
                </a:path>
              </a:pathLst>
            </a:custGeom>
            <a:grpFill/>
            <a:ln w="0">
              <a:solidFill>
                <a:schemeClr val="bg1">
                  <a:lumMod val="95000"/>
                </a:schemeClr>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3044" name="矩形 47"/>
          <p:cNvSpPr/>
          <p:nvPr/>
        </p:nvSpPr>
        <p:spPr>
          <a:xfrm>
            <a:off x="5454650" y="2003425"/>
            <a:ext cx="8890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dirty="0">
                <a:latin typeface="微软雅黑" panose="020B0503020204020204" pitchFamily="34" charset="-122"/>
                <a:sym typeface="Arial" panose="020B0604020202020204" pitchFamily="34" charset="0"/>
              </a:rPr>
              <a:t>···</a:t>
            </a:r>
            <a:endParaRPr lang="zh-CN" altLang="en-US" dirty="0">
              <a:latin typeface="微软雅黑" panose="020B0503020204020204" pitchFamily="34" charset="-122"/>
              <a:sym typeface="Arial" panose="020B0604020202020204" pitchFamily="34" charset="0"/>
            </a:endParaRPr>
          </a:p>
        </p:txBody>
      </p:sp>
      <p:sp>
        <p:nvSpPr>
          <p:cNvPr id="43045" name="Freeform 116"/>
          <p:cNvSpPr/>
          <p:nvPr/>
        </p:nvSpPr>
        <p:spPr>
          <a:xfrm>
            <a:off x="628650" y="1425575"/>
            <a:ext cx="1535113" cy="495300"/>
          </a:xfrm>
          <a:custGeom>
            <a:avLst/>
            <a:gdLst>
              <a:gd name="txL" fmla="*/ 0 w 565"/>
              <a:gd name="txT" fmla="*/ 0 h 262"/>
              <a:gd name="txR" fmla="*/ 565 w 565"/>
              <a:gd name="txB" fmla="*/ 262 h 262"/>
            </a:gdLst>
            <a:ahLst/>
            <a:cxnLst>
              <a:cxn ang="0">
                <a:pos x="0" y="0"/>
              </a:cxn>
              <a:cxn ang="0">
                <a:pos x="2147483646" y="0"/>
              </a:cxn>
              <a:cxn ang="0">
                <a:pos x="2147483646" y="2147483646"/>
              </a:cxn>
              <a:cxn ang="0">
                <a:pos x="0" y="2147483646"/>
              </a:cxn>
              <a:cxn ang="0">
                <a:pos x="0" y="0"/>
              </a:cxn>
              <a:cxn ang="0">
                <a:pos x="0" y="0"/>
              </a:cxn>
            </a:cxnLst>
            <a:rect l="txL" t="txT" r="txR" b="txB"/>
            <a:pathLst>
              <a:path w="565" h="262">
                <a:moveTo>
                  <a:pt x="0" y="0"/>
                </a:moveTo>
                <a:lnTo>
                  <a:pt x="565" y="0"/>
                </a:lnTo>
                <a:lnTo>
                  <a:pt x="565" y="262"/>
                </a:lnTo>
                <a:lnTo>
                  <a:pt x="0" y="262"/>
                </a:lnTo>
                <a:lnTo>
                  <a:pt x="0" y="0"/>
                </a:lnTo>
                <a:close/>
              </a:path>
            </a:pathLst>
          </a:custGeom>
          <a:solidFill>
            <a:srgbClr val="BFBFBF"/>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latin typeface="微软雅黑" panose="020B0503020204020204" pitchFamily="34" charset="-122"/>
              </a:rPr>
              <a:t>智能充电桩</a:t>
            </a:r>
            <a:endParaRPr lang="zh-CN" altLang="en-US" sz="1600" dirty="0">
              <a:solidFill>
                <a:schemeClr val="bg1"/>
              </a:solidFill>
              <a:sym typeface="Arial" panose="020B0604020202020204" pitchFamily="34" charset="0"/>
            </a:endParaRPr>
          </a:p>
        </p:txBody>
      </p:sp>
      <p:sp>
        <p:nvSpPr>
          <p:cNvPr id="43046" name="Freeform 116"/>
          <p:cNvSpPr/>
          <p:nvPr/>
        </p:nvSpPr>
        <p:spPr>
          <a:xfrm>
            <a:off x="2233613" y="1439863"/>
            <a:ext cx="1849437" cy="495300"/>
          </a:xfrm>
          <a:custGeom>
            <a:avLst/>
            <a:gdLst>
              <a:gd name="txL" fmla="*/ 0 w 565"/>
              <a:gd name="txT" fmla="*/ 0 h 262"/>
              <a:gd name="txR" fmla="*/ 565 w 565"/>
              <a:gd name="txB" fmla="*/ 262 h 262"/>
            </a:gdLst>
            <a:ahLst/>
            <a:cxnLst>
              <a:cxn ang="0">
                <a:pos x="0" y="0"/>
              </a:cxn>
              <a:cxn ang="0">
                <a:pos x="2147483646" y="0"/>
              </a:cxn>
              <a:cxn ang="0">
                <a:pos x="2147483646" y="2147483646"/>
              </a:cxn>
              <a:cxn ang="0">
                <a:pos x="0" y="2147483646"/>
              </a:cxn>
              <a:cxn ang="0">
                <a:pos x="0" y="0"/>
              </a:cxn>
              <a:cxn ang="0">
                <a:pos x="0" y="0"/>
              </a:cxn>
            </a:cxnLst>
            <a:rect l="txL" t="txT" r="txR" b="txB"/>
            <a:pathLst>
              <a:path w="565" h="262">
                <a:moveTo>
                  <a:pt x="0" y="0"/>
                </a:moveTo>
                <a:lnTo>
                  <a:pt x="565" y="0"/>
                </a:lnTo>
                <a:lnTo>
                  <a:pt x="565" y="262"/>
                </a:lnTo>
                <a:lnTo>
                  <a:pt x="0" y="262"/>
                </a:lnTo>
                <a:lnTo>
                  <a:pt x="0" y="0"/>
                </a:lnTo>
                <a:close/>
              </a:path>
            </a:pathLst>
          </a:custGeom>
          <a:solidFill>
            <a:srgbClr val="BFBFBF"/>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微电网管理</a:t>
            </a:r>
            <a:endParaRPr lang="zh-CN" altLang="en-US" sz="1600" dirty="0">
              <a:solidFill>
                <a:schemeClr val="bg1"/>
              </a:solidFill>
              <a:sym typeface="Arial" panose="020B0604020202020204" pitchFamily="34" charset="0"/>
            </a:endParaRPr>
          </a:p>
        </p:txBody>
      </p:sp>
      <p:sp>
        <p:nvSpPr>
          <p:cNvPr id="43047" name="Freeform 116"/>
          <p:cNvSpPr/>
          <p:nvPr/>
        </p:nvSpPr>
        <p:spPr>
          <a:xfrm>
            <a:off x="4627563" y="1425575"/>
            <a:ext cx="1697037" cy="495300"/>
          </a:xfrm>
          <a:custGeom>
            <a:avLst/>
            <a:gdLst>
              <a:gd name="txL" fmla="*/ 0 w 565"/>
              <a:gd name="txT" fmla="*/ 0 h 262"/>
              <a:gd name="txR" fmla="*/ 565 w 565"/>
              <a:gd name="txB" fmla="*/ 262 h 262"/>
            </a:gdLst>
            <a:ahLst/>
            <a:cxnLst>
              <a:cxn ang="0">
                <a:pos x="0" y="0"/>
              </a:cxn>
              <a:cxn ang="0">
                <a:pos x="2147483646" y="0"/>
              </a:cxn>
              <a:cxn ang="0">
                <a:pos x="2147483646" y="2147483646"/>
              </a:cxn>
              <a:cxn ang="0">
                <a:pos x="0" y="2147483646"/>
              </a:cxn>
              <a:cxn ang="0">
                <a:pos x="0" y="0"/>
              </a:cxn>
              <a:cxn ang="0">
                <a:pos x="0" y="0"/>
              </a:cxn>
            </a:cxnLst>
            <a:rect l="txL" t="txT" r="txR" b="txB"/>
            <a:pathLst>
              <a:path w="565" h="262">
                <a:moveTo>
                  <a:pt x="0" y="0"/>
                </a:moveTo>
                <a:lnTo>
                  <a:pt x="565" y="0"/>
                </a:lnTo>
                <a:lnTo>
                  <a:pt x="565" y="262"/>
                </a:lnTo>
                <a:lnTo>
                  <a:pt x="0" y="262"/>
                </a:lnTo>
                <a:lnTo>
                  <a:pt x="0" y="0"/>
                </a:lnTo>
                <a:close/>
              </a:path>
            </a:pathLst>
          </a:custGeom>
          <a:solidFill>
            <a:srgbClr val="BFBFBF"/>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智能家居</a:t>
            </a:r>
            <a:endParaRPr lang="zh-CN" altLang="en-US" sz="1600" dirty="0">
              <a:solidFill>
                <a:schemeClr val="bg1"/>
              </a:solidFill>
              <a:sym typeface="Arial" panose="020B0604020202020204" pitchFamily="34" charset="0"/>
            </a:endParaRPr>
          </a:p>
        </p:txBody>
      </p:sp>
      <p:sp>
        <p:nvSpPr>
          <p:cNvPr id="43048" name="Freeform 116"/>
          <p:cNvSpPr/>
          <p:nvPr/>
        </p:nvSpPr>
        <p:spPr>
          <a:xfrm>
            <a:off x="6396038" y="1409700"/>
            <a:ext cx="2344737" cy="496888"/>
          </a:xfrm>
          <a:custGeom>
            <a:avLst/>
            <a:gdLst>
              <a:gd name="txL" fmla="*/ 0 w 565"/>
              <a:gd name="txT" fmla="*/ 0 h 262"/>
              <a:gd name="txR" fmla="*/ 565 w 565"/>
              <a:gd name="txB" fmla="*/ 262 h 262"/>
            </a:gdLst>
            <a:ahLst/>
            <a:cxnLst>
              <a:cxn ang="0">
                <a:pos x="0" y="0"/>
              </a:cxn>
              <a:cxn ang="0">
                <a:pos x="2147483646" y="0"/>
              </a:cxn>
              <a:cxn ang="0">
                <a:pos x="2147483646" y="2147483646"/>
              </a:cxn>
              <a:cxn ang="0">
                <a:pos x="0" y="2147483646"/>
              </a:cxn>
              <a:cxn ang="0">
                <a:pos x="0" y="0"/>
              </a:cxn>
              <a:cxn ang="0">
                <a:pos x="0" y="0"/>
              </a:cxn>
            </a:cxnLst>
            <a:rect l="txL" t="txT" r="txR" b="txB"/>
            <a:pathLst>
              <a:path w="565" h="262">
                <a:moveTo>
                  <a:pt x="0" y="0"/>
                </a:moveTo>
                <a:lnTo>
                  <a:pt x="565" y="0"/>
                </a:lnTo>
                <a:lnTo>
                  <a:pt x="565" y="262"/>
                </a:lnTo>
                <a:lnTo>
                  <a:pt x="0" y="262"/>
                </a:lnTo>
                <a:lnTo>
                  <a:pt x="0" y="0"/>
                </a:lnTo>
                <a:close/>
              </a:path>
            </a:pathLst>
          </a:custGeom>
          <a:solidFill>
            <a:srgbClr val="BFBFBF"/>
          </a:solidFill>
          <a:ln w="9525">
            <a:noFill/>
          </a:ln>
        </p:spPr>
        <p:txBody>
          <a:bodyPr anchor="ctr" anchorCtr="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600" dirty="0">
                <a:solidFill>
                  <a:schemeClr val="bg1"/>
                </a:solidFill>
                <a:sym typeface="Arial" panose="020B0604020202020204" pitchFamily="34" charset="0"/>
              </a:rPr>
              <a:t>居民用电行为诊断评估</a:t>
            </a:r>
            <a:endParaRPr lang="zh-CN" altLang="en-US" sz="1600" dirty="0">
              <a:solidFill>
                <a:schemeClr val="bg1"/>
              </a:solidFill>
              <a:sym typeface="Arial" panose="020B0604020202020204" pitchFamily="34" charset="0"/>
            </a:endParaRPr>
          </a:p>
        </p:txBody>
      </p:sp>
      <p:sp>
        <p:nvSpPr>
          <p:cNvPr id="43049" name="矩形 52"/>
          <p:cNvSpPr/>
          <p:nvPr/>
        </p:nvSpPr>
        <p:spPr>
          <a:xfrm>
            <a:off x="3930650" y="1420813"/>
            <a:ext cx="889000" cy="5222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dirty="0">
                <a:solidFill>
                  <a:schemeClr val="bg1"/>
                </a:solidFill>
                <a:latin typeface="微软雅黑" panose="020B0503020204020204" pitchFamily="34" charset="-122"/>
                <a:sym typeface="Arial" panose="020B0604020202020204" pitchFamily="34" charset="0"/>
              </a:rPr>
              <a:t>···</a:t>
            </a:r>
            <a:endParaRPr lang="zh-CN" altLang="en-US" dirty="0">
              <a:solidFill>
                <a:schemeClr val="bg1"/>
              </a:solidFill>
              <a:latin typeface="微软雅黑" panose="020B0503020204020204" pitchFamily="34" charset="-122"/>
              <a:sym typeface="Arial" panose="020B0604020202020204" pitchFamily="34" charset="0"/>
            </a:endParaRPr>
          </a:p>
        </p:txBody>
      </p:sp>
      <p:pic>
        <p:nvPicPr>
          <p:cNvPr id="43050" name="图形 53"/>
          <p:cNvPicPr>
            <a:picLocks noGrp="1" noChangeAspect="1"/>
          </p:cNvPicPr>
          <p:nvPr/>
        </p:nvPicPr>
        <p:blipFill>
          <a:blip r:embed="rId7"/>
          <a:stretch>
            <a:fillRect/>
          </a:stretch>
        </p:blipFill>
        <p:spPr>
          <a:xfrm>
            <a:off x="717550" y="5619750"/>
            <a:ext cx="422275" cy="422275"/>
          </a:xfrm>
          <a:prstGeom prst="rect">
            <a:avLst/>
          </a:prstGeom>
          <a:noFill/>
          <a:ln w="9525">
            <a:noFill/>
          </a:ln>
        </p:spPr>
      </p:pic>
      <p:pic>
        <p:nvPicPr>
          <p:cNvPr id="43051" name="图形 54"/>
          <p:cNvPicPr>
            <a:picLocks noGrp="1" noChangeAspect="1"/>
          </p:cNvPicPr>
          <p:nvPr/>
        </p:nvPicPr>
        <p:blipFill>
          <a:blip r:embed="rId8"/>
          <a:stretch>
            <a:fillRect/>
          </a:stretch>
        </p:blipFill>
        <p:spPr>
          <a:xfrm>
            <a:off x="3613150" y="5662613"/>
            <a:ext cx="350838" cy="350837"/>
          </a:xfrm>
          <a:prstGeom prst="rect">
            <a:avLst/>
          </a:prstGeom>
          <a:noFill/>
          <a:ln w="9525">
            <a:noFill/>
          </a:ln>
        </p:spPr>
      </p:pic>
      <p:pic>
        <p:nvPicPr>
          <p:cNvPr id="43052" name="图形 55"/>
          <p:cNvPicPr>
            <a:picLocks noGrp="1" noChangeAspect="1"/>
          </p:cNvPicPr>
          <p:nvPr/>
        </p:nvPicPr>
        <p:blipFill>
          <a:blip r:embed="rId9"/>
          <a:stretch>
            <a:fillRect/>
          </a:stretch>
        </p:blipFill>
        <p:spPr>
          <a:xfrm>
            <a:off x="2314575" y="5619750"/>
            <a:ext cx="433388" cy="433388"/>
          </a:xfrm>
          <a:prstGeom prst="rect">
            <a:avLst/>
          </a:prstGeom>
          <a:noFill/>
          <a:ln w="9525">
            <a:noFill/>
          </a:ln>
        </p:spPr>
      </p:pic>
      <p:pic>
        <p:nvPicPr>
          <p:cNvPr id="43053" name="图形 56"/>
          <p:cNvPicPr>
            <a:picLocks noGrp="1" noChangeAspect="1"/>
          </p:cNvPicPr>
          <p:nvPr/>
        </p:nvPicPr>
        <p:blipFill>
          <a:blip r:embed="rId10"/>
          <a:stretch>
            <a:fillRect/>
          </a:stretch>
        </p:blipFill>
        <p:spPr>
          <a:xfrm>
            <a:off x="4749800" y="5602288"/>
            <a:ext cx="454025" cy="452437"/>
          </a:xfrm>
          <a:prstGeom prst="rect">
            <a:avLst/>
          </a:prstGeom>
          <a:noFill/>
          <a:ln w="9525">
            <a:noFill/>
          </a:ln>
        </p:spPr>
      </p:pic>
      <p:pic>
        <p:nvPicPr>
          <p:cNvPr id="43054" name="图形 57"/>
          <p:cNvPicPr>
            <a:picLocks noGrp="1" noChangeAspect="1"/>
          </p:cNvPicPr>
          <p:nvPr/>
        </p:nvPicPr>
        <p:blipFill>
          <a:blip r:embed="rId11"/>
          <a:stretch>
            <a:fillRect/>
          </a:stretch>
        </p:blipFill>
        <p:spPr>
          <a:xfrm>
            <a:off x="1550988" y="5648325"/>
            <a:ext cx="379412" cy="379413"/>
          </a:xfrm>
          <a:prstGeom prst="rect">
            <a:avLst/>
          </a:prstGeom>
          <a:noFill/>
          <a:ln w="9525">
            <a:noFill/>
          </a:ln>
        </p:spPr>
      </p:pic>
      <p:sp>
        <p:nvSpPr>
          <p:cNvPr id="43055" name="Text Placeholder 2"/>
          <p:cNvSpPr txBox="1"/>
          <p:nvPr/>
        </p:nvSpPr>
        <p:spPr>
          <a:xfrm>
            <a:off x="708025" y="336550"/>
            <a:ext cx="68580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zh-CN" dirty="0">
                <a:sym typeface="Arial" panose="020B0604020202020204" pitchFamily="34" charset="0"/>
              </a:rPr>
              <a:t>建设数字电网泛联接（全联接）平台</a:t>
            </a:r>
            <a:endParaRPr lang="zh-CN" altLang="zh-CN" dirty="0">
              <a:sym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ext Placeholder 2"/>
          <p:cNvSpPr txBox="1"/>
          <p:nvPr/>
        </p:nvSpPr>
        <p:spPr>
          <a:xfrm>
            <a:off x="708025" y="336550"/>
            <a:ext cx="61214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zh-CN" dirty="0">
                <a:sym typeface="Arial" panose="020B0604020202020204" pitchFamily="34" charset="0"/>
              </a:rPr>
              <a:t>解决方案 </a:t>
            </a:r>
            <a:r>
              <a:rPr lang="en-US" altLang="zh-CN" dirty="0">
                <a:sym typeface="Arial" panose="020B0604020202020204" pitchFamily="34" charset="0"/>
              </a:rPr>
              <a:t>- AMI/AMR</a:t>
            </a:r>
            <a:r>
              <a:rPr lang="zh-CN" altLang="en-US" dirty="0">
                <a:sym typeface="Arial" panose="020B0604020202020204" pitchFamily="34" charset="0"/>
              </a:rPr>
              <a:t>智能用电系统</a:t>
            </a:r>
            <a:endParaRPr lang="zh-CN" altLang="en-US" dirty="0">
              <a:sym typeface="Arial" panose="020B0604020202020204" pitchFamily="34" charset="0"/>
            </a:endParaRPr>
          </a:p>
        </p:txBody>
      </p:sp>
      <p:pic>
        <p:nvPicPr>
          <p:cNvPr id="44035" name="图片 61"/>
          <p:cNvPicPr>
            <a:picLocks noChangeAspect="1"/>
          </p:cNvPicPr>
          <p:nvPr/>
        </p:nvPicPr>
        <p:blipFill>
          <a:blip r:embed="rId1"/>
          <a:srcRect/>
          <a:stretch>
            <a:fillRect/>
          </a:stretch>
        </p:blipFill>
        <p:spPr>
          <a:xfrm>
            <a:off x="642938" y="1212850"/>
            <a:ext cx="10698162" cy="4941888"/>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42" name="Text Placeholder 2"/>
          <p:cNvSpPr txBox="1"/>
          <p:nvPr/>
        </p:nvSpPr>
        <p:spPr>
          <a:xfrm>
            <a:off x="708025" y="336550"/>
            <a:ext cx="5387975" cy="478155"/>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kern="100">
                <a:ln>
                  <a:noFill/>
                </a:ln>
                <a:effectLst/>
                <a:uLnTx/>
                <a:uFillTx/>
                <a:sym typeface="+mn-ea"/>
              </a:rPr>
              <a:t>聚焦电力产业 创新能源时代</a:t>
            </a:r>
            <a:endParaRPr lang="zh-CN" altLang="en-US" dirty="0">
              <a:sym typeface="Arial" panose="020B0604020202020204" pitchFamily="34" charset="0"/>
            </a:endParaRPr>
          </a:p>
        </p:txBody>
      </p:sp>
      <p:sp>
        <p:nvSpPr>
          <p:cNvPr id="2" name="内容占位符 2"/>
          <p:cNvSpPr txBox="1">
            <a:spLocks noChangeArrowheads="1"/>
          </p:cNvSpPr>
          <p:nvPr/>
        </p:nvSpPr>
        <p:spPr bwMode="auto">
          <a:xfrm>
            <a:off x="708025" y="888048"/>
            <a:ext cx="10861675" cy="5332413"/>
          </a:xfrm>
          <a:prstGeom prst="rect">
            <a:avLst/>
          </a:prstGeom>
          <a:noFill/>
          <a:ln>
            <a:noFill/>
          </a:ln>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R="0" lvl="0" algn="just" defTabSz="914400" rtl="0" eaLnBrk="1" hangingPunct="1">
              <a:lnSpc>
                <a:spcPct val="150000"/>
              </a:lnSpc>
              <a:spcBef>
                <a:spcPts val="1000"/>
              </a:spcBef>
              <a:spcAft>
                <a:spcPct val="0"/>
              </a:spcAft>
              <a:buClrTx/>
              <a:buSzTx/>
              <a:buFontTx/>
              <a:buNone/>
              <a:defRPr/>
            </a:pPr>
            <a:r>
              <a:rPr kumimoji="0" sz="2000" b="1" i="0" u="none" strike="noStrike" kern="100" cap="none" spc="0" normalizeH="0" baseline="0">
                <a:ln>
                  <a:noFill/>
                </a:ln>
                <a:effectLst/>
                <a:uLnTx/>
                <a:uFillTx/>
                <a:latin typeface="宋体" panose="02010600030101010101" pitchFamily="2" charset="-122"/>
                <a:ea typeface="宋体" panose="02010600030101010101" pitchFamily="2" charset="-122"/>
              </a:rPr>
              <a:t>浙江瑞银电子有限公司</a:t>
            </a:r>
            <a:r>
              <a:rPr kumimoji="0" sz="2000" i="0" u="none" strike="noStrike" kern="100" cap="none" spc="0" normalizeH="0" baseline="0">
                <a:ln>
                  <a:noFill/>
                </a:ln>
                <a:effectLst/>
                <a:uLnTx/>
                <a:uFillTx/>
                <a:latin typeface="宋体" panose="02010600030101010101" pitchFamily="2" charset="-122"/>
                <a:ea typeface="宋体" panose="02010600030101010101" pitchFamily="2" charset="-122"/>
                <a:cs typeface="宋体" panose="02010600030101010101" pitchFamily="2" charset="-122"/>
              </a:rPr>
              <a:t>创建于2005年，是一家专业从事电力智能仪表、能效管理终端、电力物联网设备和AMI用电信息采集系统、智慧能源管理系统的研发、生产、销售的国家级高新技术企业。 瑞银立足中国服务全球，在欧洲和亚洲设有多个研发、生产基地，已为全球四十多个国家电力客户提供优质产品和服务，展望未来，瑞银将继续为人类创造美好生活提供能源计量基础。</a:t>
            </a:r>
            <a:endParaRPr kumimoji="0" sz="2000" i="0" u="none" strike="noStrike" kern="100" cap="none" spc="0" normalizeH="0" baseline="0">
              <a:ln>
                <a:noFill/>
              </a:ln>
              <a:effectLst/>
              <a:uLnTx/>
              <a:uFillTx/>
              <a:latin typeface="宋体" panose="02010600030101010101" pitchFamily="2" charset="-122"/>
              <a:ea typeface="宋体" panose="02010600030101010101" pitchFamily="2" charset="-122"/>
              <a:cs typeface="宋体" panose="02010600030101010101" pitchFamily="2" charset="-122"/>
            </a:endParaRPr>
          </a:p>
        </p:txBody>
      </p:sp>
      <p:pic>
        <p:nvPicPr>
          <p:cNvPr id="10244" name="图片 1" descr="效果图(1)"/>
          <p:cNvPicPr>
            <a:picLocks noChangeAspect="1"/>
          </p:cNvPicPr>
          <p:nvPr>
            <p:custDataLst>
              <p:tags r:id="rId1"/>
            </p:custDataLst>
          </p:nvPr>
        </p:nvPicPr>
        <p:blipFill>
          <a:blip r:embed="rId2"/>
          <a:srcRect/>
          <a:stretch>
            <a:fillRect/>
          </a:stretch>
        </p:blipFill>
        <p:spPr>
          <a:xfrm>
            <a:off x="325755" y="2955925"/>
            <a:ext cx="5666105" cy="3252470"/>
          </a:xfrm>
          <a:prstGeom prst="rect">
            <a:avLst/>
          </a:prstGeom>
          <a:noFill/>
          <a:ln w="9525">
            <a:noFill/>
          </a:ln>
        </p:spPr>
      </p:pic>
      <p:pic>
        <p:nvPicPr>
          <p:cNvPr id="5" name="图片 4" descr="F:/瑞银/公司资料/公司图片/newCompany小.jpgnewCompany小"/>
          <p:cNvPicPr>
            <a:picLocks noChangeAspect="1"/>
          </p:cNvPicPr>
          <p:nvPr>
            <p:custDataLst>
              <p:tags r:id="rId3"/>
            </p:custDataLst>
          </p:nvPr>
        </p:nvPicPr>
        <p:blipFill>
          <a:blip r:embed="rId4"/>
          <a:srcRect/>
          <a:stretch>
            <a:fillRect/>
          </a:stretch>
        </p:blipFill>
        <p:spPr>
          <a:xfrm>
            <a:off x="6200140" y="2947670"/>
            <a:ext cx="5165725" cy="32518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图片 1"/>
          <p:cNvPicPr>
            <a:picLocks noChangeAspect="1"/>
          </p:cNvPicPr>
          <p:nvPr/>
        </p:nvPicPr>
        <p:blipFill>
          <a:blip r:embed="rId1"/>
          <a:stretch>
            <a:fillRect/>
          </a:stretch>
        </p:blipFill>
        <p:spPr>
          <a:xfrm>
            <a:off x="968375" y="1150938"/>
            <a:ext cx="5140325" cy="2417762"/>
          </a:xfrm>
          <a:prstGeom prst="rect">
            <a:avLst/>
          </a:prstGeom>
          <a:noFill/>
          <a:ln w="9525">
            <a:noFill/>
          </a:ln>
        </p:spPr>
      </p:pic>
      <p:pic>
        <p:nvPicPr>
          <p:cNvPr id="45059" name="图片 3"/>
          <p:cNvPicPr>
            <a:picLocks noChangeAspect="1"/>
          </p:cNvPicPr>
          <p:nvPr/>
        </p:nvPicPr>
        <p:blipFill>
          <a:blip r:embed="rId2"/>
          <a:stretch>
            <a:fillRect/>
          </a:stretch>
        </p:blipFill>
        <p:spPr>
          <a:xfrm>
            <a:off x="968375" y="3644900"/>
            <a:ext cx="5140325" cy="2767013"/>
          </a:xfrm>
          <a:prstGeom prst="rect">
            <a:avLst/>
          </a:prstGeom>
          <a:noFill/>
          <a:ln w="9525">
            <a:noFill/>
          </a:ln>
        </p:spPr>
      </p:pic>
      <p:sp>
        <p:nvSpPr>
          <p:cNvPr id="45060" name="文本框 4"/>
          <p:cNvSpPr txBox="1"/>
          <p:nvPr/>
        </p:nvSpPr>
        <p:spPr>
          <a:xfrm>
            <a:off x="1876425" y="1163638"/>
            <a:ext cx="3324225" cy="369887"/>
          </a:xfrm>
          <a:prstGeom prst="rect">
            <a:avLst/>
          </a:prstGeom>
          <a:solidFill>
            <a:srgbClr val="D9D9D9"/>
          </a:solid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b="1" dirty="0">
                <a:latin typeface="仿宋" panose="02010609060101010101" pitchFamily="49" charset="-122"/>
                <a:ea typeface="仿宋" panose="02010609060101010101" pitchFamily="49" charset="-122"/>
              </a:rPr>
              <a:t>智慧商铺</a:t>
            </a:r>
            <a:r>
              <a:rPr lang="en-US" altLang="zh-CN" sz="1800" b="1" dirty="0">
                <a:latin typeface="仿宋" panose="02010609060101010101" pitchFamily="49" charset="-122"/>
                <a:ea typeface="仿宋" panose="02010609060101010101" pitchFamily="49" charset="-122"/>
              </a:rPr>
              <a:t>-</a:t>
            </a:r>
            <a:r>
              <a:rPr lang="zh-CN" altLang="en-US" sz="1800" b="1" dirty="0">
                <a:latin typeface="仿宋" panose="02010609060101010101" pitchFamily="49" charset="-122"/>
                <a:ea typeface="仿宋" panose="02010609060101010101" pitchFamily="49" charset="-122"/>
              </a:rPr>
              <a:t>多表集抄、计费管理</a:t>
            </a:r>
            <a:endParaRPr lang="zh-CN" altLang="en-US" sz="1800" b="1" dirty="0">
              <a:latin typeface="仿宋" panose="02010609060101010101" pitchFamily="49" charset="-122"/>
              <a:ea typeface="仿宋" panose="02010609060101010101" pitchFamily="49" charset="-122"/>
            </a:endParaRPr>
          </a:p>
        </p:txBody>
      </p:sp>
      <p:sp>
        <p:nvSpPr>
          <p:cNvPr id="45061" name="文本框 5"/>
          <p:cNvSpPr txBox="1"/>
          <p:nvPr/>
        </p:nvSpPr>
        <p:spPr>
          <a:xfrm>
            <a:off x="1535113" y="3568700"/>
            <a:ext cx="3665537" cy="369888"/>
          </a:xfrm>
          <a:prstGeom prst="rect">
            <a:avLst/>
          </a:prstGeom>
          <a:solidFill>
            <a:srgbClr val="D9D9D9"/>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800" b="1" dirty="0">
                <a:latin typeface="仿宋" panose="02010609060101010101" pitchFamily="49" charset="-122"/>
                <a:ea typeface="仿宋" panose="02010609060101010101" pitchFamily="49" charset="-122"/>
              </a:rPr>
              <a:t>智能门锁</a:t>
            </a:r>
            <a:r>
              <a:rPr lang="en-US" altLang="zh-CN" sz="1800" b="1" dirty="0">
                <a:latin typeface="仿宋" panose="02010609060101010101" pitchFamily="49" charset="-122"/>
                <a:ea typeface="仿宋" panose="02010609060101010101" pitchFamily="49" charset="-122"/>
              </a:rPr>
              <a:t>-</a:t>
            </a:r>
            <a:r>
              <a:rPr lang="zh-CN" altLang="en-US" sz="1800" b="1" dirty="0">
                <a:latin typeface="仿宋" panose="02010609060101010101" pitchFamily="49" charset="-122"/>
                <a:ea typeface="仿宋" panose="02010609060101010101" pitchFamily="49" charset="-122"/>
              </a:rPr>
              <a:t>公租房管理、人员管控</a:t>
            </a:r>
            <a:endParaRPr lang="zh-CN" altLang="en-US" sz="1800" b="1" dirty="0">
              <a:latin typeface="仿宋" panose="02010609060101010101" pitchFamily="49" charset="-122"/>
              <a:ea typeface="仿宋" panose="02010609060101010101" pitchFamily="49" charset="-122"/>
            </a:endParaRPr>
          </a:p>
        </p:txBody>
      </p:sp>
      <p:sp>
        <p:nvSpPr>
          <p:cNvPr id="7" name="椭圆 6"/>
          <p:cNvSpPr/>
          <p:nvPr/>
        </p:nvSpPr>
        <p:spPr>
          <a:xfrm>
            <a:off x="6351588" y="2516188"/>
            <a:ext cx="427038" cy="4318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rPr>
              <a:t>1</a:t>
            </a:r>
            <a:endParaRPr kumimoji="0" lang="en-US" sz="20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45063" name="矩形 7"/>
          <p:cNvSpPr/>
          <p:nvPr/>
        </p:nvSpPr>
        <p:spPr>
          <a:xfrm>
            <a:off x="6767513" y="2546350"/>
            <a:ext cx="54165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dirty="0">
                <a:latin typeface="仿宋" panose="02010609060101010101" pitchFamily="49" charset="-122"/>
                <a:ea typeface="仿宋" panose="02010609060101010101" pitchFamily="49" charset="-122"/>
              </a:rPr>
              <a:t>水、电、气 多表集抄</a:t>
            </a:r>
            <a:endParaRPr lang="en-US" altLang="zh-CN" sz="2000" dirty="0">
              <a:latin typeface="仿宋" panose="02010609060101010101" pitchFamily="49" charset="-122"/>
              <a:ea typeface="仿宋" panose="02010609060101010101" pitchFamily="49" charset="-122"/>
            </a:endParaRPr>
          </a:p>
        </p:txBody>
      </p:sp>
      <p:sp>
        <p:nvSpPr>
          <p:cNvPr id="9" name="椭圆 8"/>
          <p:cNvSpPr/>
          <p:nvPr/>
        </p:nvSpPr>
        <p:spPr>
          <a:xfrm>
            <a:off x="6351588" y="5254625"/>
            <a:ext cx="427038" cy="4318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rPr>
              <a:t>4</a:t>
            </a:r>
            <a:endParaRPr kumimoji="0" lang="en-US" sz="20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45065" name="矩形 9"/>
          <p:cNvSpPr/>
          <p:nvPr/>
        </p:nvSpPr>
        <p:spPr>
          <a:xfrm>
            <a:off x="6767513" y="5249863"/>
            <a:ext cx="56134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dirty="0">
                <a:latin typeface="仿宋" panose="02010609060101010101" pitchFamily="49" charset="-122"/>
                <a:ea typeface="仿宋" panose="02010609060101010101" pitchFamily="49" charset="-122"/>
              </a:rPr>
              <a:t>房东、租户信息统一管理、保障住房安全</a:t>
            </a:r>
            <a:endParaRPr lang="en-US" altLang="zh-CN" sz="2000" dirty="0">
              <a:latin typeface="仿宋" panose="02010609060101010101" pitchFamily="49" charset="-122"/>
              <a:ea typeface="仿宋" panose="02010609060101010101" pitchFamily="49" charset="-122"/>
            </a:endParaRPr>
          </a:p>
        </p:txBody>
      </p:sp>
      <p:sp>
        <p:nvSpPr>
          <p:cNvPr id="11" name="椭圆 10"/>
          <p:cNvSpPr/>
          <p:nvPr/>
        </p:nvSpPr>
        <p:spPr>
          <a:xfrm>
            <a:off x="6369050" y="3422650"/>
            <a:ext cx="427038" cy="4318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rPr>
              <a:t>2</a:t>
            </a:r>
            <a:endParaRPr kumimoji="0" lang="en-US" sz="20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45067" name="矩形 11"/>
          <p:cNvSpPr/>
          <p:nvPr/>
        </p:nvSpPr>
        <p:spPr>
          <a:xfrm>
            <a:off x="6784975" y="3454400"/>
            <a:ext cx="5183188"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dirty="0">
                <a:latin typeface="仿宋" panose="02010609060101010101" pitchFamily="49" charset="-122"/>
                <a:ea typeface="仿宋" panose="02010609060101010101" pitchFamily="49" charset="-122"/>
              </a:rPr>
              <a:t>远程计费、统一管理</a:t>
            </a:r>
            <a:endParaRPr lang="en-US" altLang="zh-CN" sz="2000" dirty="0">
              <a:latin typeface="仿宋" panose="02010609060101010101" pitchFamily="49" charset="-122"/>
              <a:ea typeface="仿宋" panose="02010609060101010101" pitchFamily="49" charset="-122"/>
            </a:endParaRPr>
          </a:p>
        </p:txBody>
      </p:sp>
      <p:sp>
        <p:nvSpPr>
          <p:cNvPr id="13" name="椭圆 12"/>
          <p:cNvSpPr/>
          <p:nvPr/>
        </p:nvSpPr>
        <p:spPr>
          <a:xfrm>
            <a:off x="6351588" y="4351338"/>
            <a:ext cx="427038" cy="4318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rPr>
              <a:t>3</a:t>
            </a:r>
            <a:endParaRPr kumimoji="0" lang="en-US" sz="2000" b="0" i="0" u="none" strike="noStrike" kern="1200" cap="none" spc="0" normalizeH="0" baseline="0" noProof="1">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45069" name="矩形 13"/>
          <p:cNvSpPr/>
          <p:nvPr/>
        </p:nvSpPr>
        <p:spPr>
          <a:xfrm>
            <a:off x="6767513" y="4381500"/>
            <a:ext cx="52006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dirty="0">
                <a:latin typeface="仿宋" panose="02010609060101010101" pitchFamily="49" charset="-122"/>
                <a:ea typeface="仿宋" panose="02010609060101010101" pitchFamily="49" charset="-122"/>
              </a:rPr>
              <a:t>门锁信息远程同步</a:t>
            </a:r>
            <a:endParaRPr lang="en-US" altLang="zh-CN" sz="2000" dirty="0">
              <a:latin typeface="仿宋" panose="02010609060101010101" pitchFamily="49" charset="-122"/>
              <a:ea typeface="仿宋" panose="02010609060101010101" pitchFamily="49" charset="-122"/>
            </a:endParaRPr>
          </a:p>
        </p:txBody>
      </p:sp>
      <p:cxnSp>
        <p:nvCxnSpPr>
          <p:cNvPr id="15" name="直接连接符 14"/>
          <p:cNvCxnSpPr/>
          <p:nvPr/>
        </p:nvCxnSpPr>
        <p:spPr>
          <a:xfrm>
            <a:off x="6308725" y="2319338"/>
            <a:ext cx="50196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071" name="矩形 15"/>
          <p:cNvSpPr/>
          <p:nvPr/>
        </p:nvSpPr>
        <p:spPr>
          <a:xfrm>
            <a:off x="6300788" y="1793875"/>
            <a:ext cx="541655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0070C0"/>
                </a:solidFill>
                <a:latin typeface="仿宋" panose="02010609060101010101" pitchFamily="49" charset="-122"/>
                <a:ea typeface="仿宋" panose="02010609060101010101" pitchFamily="49" charset="-122"/>
              </a:rPr>
              <a:t>智慧园区综合解决方案</a:t>
            </a:r>
            <a:endParaRPr lang="en-US" altLang="zh-CN" sz="2400" b="1" dirty="0">
              <a:solidFill>
                <a:srgbClr val="0070C0"/>
              </a:solidFill>
              <a:latin typeface="仿宋" panose="02010609060101010101" pitchFamily="49" charset="-122"/>
              <a:ea typeface="仿宋" panose="02010609060101010101" pitchFamily="49" charset="-122"/>
            </a:endParaRPr>
          </a:p>
        </p:txBody>
      </p:sp>
      <p:sp>
        <p:nvSpPr>
          <p:cNvPr id="45072" name="Text Placeholder 2"/>
          <p:cNvSpPr txBox="1"/>
          <p:nvPr/>
        </p:nvSpPr>
        <p:spPr>
          <a:xfrm>
            <a:off x="708025" y="336550"/>
            <a:ext cx="54610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zh-CN" dirty="0">
                <a:sym typeface="Arial" panose="020B0604020202020204" pitchFamily="34" charset="0"/>
              </a:rPr>
              <a:t>解决方案 </a:t>
            </a:r>
            <a:r>
              <a:rPr lang="en-US" altLang="zh-CN" dirty="0">
                <a:sym typeface="Arial" panose="020B0604020202020204" pitchFamily="34" charset="0"/>
              </a:rPr>
              <a:t>- </a:t>
            </a:r>
            <a:r>
              <a:rPr lang="zh-CN" altLang="en-US" dirty="0">
                <a:sym typeface="Arial" panose="020B0604020202020204" pitchFamily="34" charset="0"/>
              </a:rPr>
              <a:t>智慧园区</a:t>
            </a:r>
            <a:endParaRPr lang="zh-CN" altLang="en-US" dirty="0">
              <a:sym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 Placeholder 2"/>
          <p:cNvSpPr txBox="1"/>
          <p:nvPr/>
        </p:nvSpPr>
        <p:spPr>
          <a:xfrm>
            <a:off x="708025" y="336550"/>
            <a:ext cx="10207625"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zh-CN" dirty="0">
                <a:sym typeface="Arial" panose="020B0604020202020204" pitchFamily="34" charset="0"/>
              </a:rPr>
              <a:t>基于直流电流量测的充电站远程运维管理与测试平台一体化系统</a:t>
            </a:r>
            <a:endParaRPr lang="zh-CN" altLang="zh-CN" dirty="0">
              <a:sym typeface="Arial" panose="020B0604020202020204" pitchFamily="34" charset="0"/>
            </a:endParaRPr>
          </a:p>
        </p:txBody>
      </p:sp>
      <p:sp>
        <p:nvSpPr>
          <p:cNvPr id="46083" name="文本框 4"/>
          <p:cNvSpPr txBox="1"/>
          <p:nvPr/>
        </p:nvSpPr>
        <p:spPr>
          <a:xfrm>
            <a:off x="417513" y="1016000"/>
            <a:ext cx="3563937"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dirty="0"/>
              <a:t>远程检测系统操作界面：</a:t>
            </a:r>
            <a:endParaRPr lang="zh-CN" altLang="en-US" sz="1800" dirty="0"/>
          </a:p>
        </p:txBody>
      </p:sp>
      <p:pic>
        <p:nvPicPr>
          <p:cNvPr id="46084" name="图片 1"/>
          <p:cNvPicPr>
            <a:picLocks noChangeAspect="1"/>
          </p:cNvPicPr>
          <p:nvPr/>
        </p:nvPicPr>
        <p:blipFill>
          <a:blip r:embed="rId1"/>
          <a:stretch>
            <a:fillRect/>
          </a:stretch>
        </p:blipFill>
        <p:spPr>
          <a:xfrm>
            <a:off x="1571625" y="1384300"/>
            <a:ext cx="9048750" cy="508952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Placeholder 2"/>
          <p:cNvSpPr txBox="1"/>
          <p:nvPr/>
        </p:nvSpPr>
        <p:spPr>
          <a:xfrm>
            <a:off x="708025" y="336550"/>
            <a:ext cx="10207625"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zh-CN" dirty="0">
                <a:sym typeface="Arial" panose="020B0604020202020204" pitchFamily="34" charset="0"/>
              </a:rPr>
              <a:t>典型应用领域</a:t>
            </a:r>
            <a:endParaRPr lang="zh-CN" altLang="zh-CN" dirty="0">
              <a:sym typeface="Arial" panose="020B0604020202020204" pitchFamily="34" charset="0"/>
            </a:endParaRPr>
          </a:p>
        </p:txBody>
      </p:sp>
      <p:grpSp>
        <p:nvGrpSpPr>
          <p:cNvPr id="47107" name="Group 7"/>
          <p:cNvGrpSpPr/>
          <p:nvPr/>
        </p:nvGrpSpPr>
        <p:grpSpPr>
          <a:xfrm>
            <a:off x="5421313" y="1301750"/>
            <a:ext cx="5492750" cy="4546600"/>
            <a:chOff x="2440" y="1026"/>
            <a:chExt cx="3460" cy="2864"/>
          </a:xfrm>
        </p:grpSpPr>
        <p:pic>
          <p:nvPicPr>
            <p:cNvPr id="47109" name="Picture 6"/>
            <p:cNvPicPr>
              <a:picLocks noChangeAspect="1"/>
            </p:cNvPicPr>
            <p:nvPr/>
          </p:nvPicPr>
          <p:blipFill>
            <a:blip r:embed="rId1"/>
            <a:stretch>
              <a:fillRect/>
            </a:stretch>
          </p:blipFill>
          <p:spPr>
            <a:xfrm>
              <a:off x="2893" y="1026"/>
              <a:ext cx="3007" cy="2864"/>
            </a:xfrm>
            <a:prstGeom prst="rect">
              <a:avLst/>
            </a:prstGeom>
            <a:noFill/>
            <a:ln w="9525">
              <a:noFill/>
            </a:ln>
          </p:spPr>
        </p:pic>
        <p:pic>
          <p:nvPicPr>
            <p:cNvPr id="47110" name="Picture 5" descr="宜化"/>
            <p:cNvPicPr>
              <a:picLocks noChangeAspect="1"/>
            </p:cNvPicPr>
            <p:nvPr/>
          </p:nvPicPr>
          <p:blipFill>
            <a:blip r:embed="rId2"/>
            <a:stretch>
              <a:fillRect/>
            </a:stretch>
          </p:blipFill>
          <p:spPr>
            <a:xfrm>
              <a:off x="2440" y="3666"/>
              <a:ext cx="328" cy="224"/>
            </a:xfrm>
            <a:prstGeom prst="rect">
              <a:avLst/>
            </a:prstGeom>
            <a:noFill/>
            <a:ln w="9525">
              <a:noFill/>
            </a:ln>
          </p:spPr>
        </p:pic>
      </p:grpSp>
      <p:sp>
        <p:nvSpPr>
          <p:cNvPr id="47108" name="Rectangle 3"/>
          <p:cNvSpPr>
            <a:spLocks noGrp="1"/>
          </p:cNvSpPr>
          <p:nvPr>
            <p:ph type="body" idx="4294967295"/>
          </p:nvPr>
        </p:nvSpPr>
        <p:spPr>
          <a:xfrm>
            <a:off x="457200" y="1714500"/>
            <a:ext cx="8021638" cy="4032250"/>
          </a:xfrm>
        </p:spPr>
        <p:txBody>
          <a:bodyPr vert="horz" wrap="square" lIns="91440" tIns="45720" rIns="91440" bIns="45720" anchor="t" anchorCtr="0"/>
          <a:p>
            <a:pPr marL="339725" lvl="1" indent="-339725" eaLnBrk="1" hangingPunct="1">
              <a:lnSpc>
                <a:spcPct val="150000"/>
              </a:lnSpc>
              <a:buClr>
                <a:schemeClr val="folHlink"/>
              </a:buClr>
              <a:buFont typeface="Wingdings 2" panose="05020102010507070707" pitchFamily="18" charset="2"/>
              <a:buBlip>
                <a:blip r:embed="rId3"/>
              </a:buBlip>
            </a:pPr>
            <a:r>
              <a:rPr lang="zh-CN" altLang="en-US" sz="2000" dirty="0">
                <a:solidFill>
                  <a:schemeClr val="accent1"/>
                </a:solidFill>
              </a:rPr>
              <a:t>公用事业公司</a:t>
            </a:r>
            <a:endParaRPr lang="en-US" altLang="zh-CN" sz="2000" dirty="0">
              <a:solidFill>
                <a:schemeClr val="accent1"/>
              </a:solidFill>
            </a:endParaRPr>
          </a:p>
          <a:p>
            <a:pPr marL="630555" lvl="2" indent="-339725" eaLnBrk="1" hangingPunct="1">
              <a:lnSpc>
                <a:spcPct val="150000"/>
              </a:lnSpc>
              <a:buFont typeface="Wingdings" panose="05000000000000000000" pitchFamily="2" charset="2"/>
              <a:buChar char="n"/>
            </a:pPr>
            <a:r>
              <a:rPr lang="zh-TW" altLang="en-US" dirty="0"/>
              <a:t>电力公司</a:t>
            </a:r>
            <a:r>
              <a:rPr lang="zh-CN" altLang="en-US" dirty="0"/>
              <a:t>：中国国家电网</a:t>
            </a:r>
            <a:r>
              <a:rPr lang="en-US" altLang="zh-CN" dirty="0"/>
              <a:t>/</a:t>
            </a:r>
            <a:r>
              <a:rPr lang="zh-CN" altLang="en-US" dirty="0"/>
              <a:t>南方电网、德国电力公司（</a:t>
            </a:r>
            <a:r>
              <a:rPr lang="en-US" altLang="zh-CN" dirty="0"/>
              <a:t>EEPCO</a:t>
            </a:r>
            <a:r>
              <a:rPr lang="zh-CN" altLang="en-US" dirty="0"/>
              <a:t>）</a:t>
            </a:r>
            <a:endParaRPr lang="en-US" altLang="zh-CN" dirty="0"/>
          </a:p>
          <a:p>
            <a:pPr marL="630555" lvl="2" indent="-339725" eaLnBrk="1" hangingPunct="1">
              <a:lnSpc>
                <a:spcPct val="150000"/>
              </a:lnSpc>
              <a:buFont typeface="Wingdings 2" panose="05020102010507070707" pitchFamily="18" charset="2"/>
              <a:buNone/>
            </a:pPr>
            <a:r>
              <a:rPr lang="zh-CN" altLang="en-US" dirty="0"/>
              <a:t>    新加坡电力公司（</a:t>
            </a:r>
            <a:r>
              <a:rPr lang="en-US" altLang="zh-CN" dirty="0"/>
              <a:t>SP</a:t>
            </a:r>
            <a:r>
              <a:rPr lang="zh-CN" altLang="en-US" dirty="0"/>
              <a:t>）、马来西亚</a:t>
            </a:r>
            <a:r>
              <a:rPr lang="en-US" altLang="zh-CN" dirty="0"/>
              <a:t>SESCO</a:t>
            </a:r>
            <a:r>
              <a:rPr lang="zh-CN" altLang="en-US" dirty="0"/>
              <a:t>电力公司</a:t>
            </a:r>
            <a:r>
              <a:rPr lang="en-US" altLang="zh-CN" dirty="0"/>
              <a:t>…</a:t>
            </a:r>
            <a:endParaRPr lang="zh-CN" altLang="zh-CN" dirty="0"/>
          </a:p>
          <a:p>
            <a:pPr marL="339725" lvl="1" indent="-339725" eaLnBrk="1" hangingPunct="1">
              <a:lnSpc>
                <a:spcPct val="150000"/>
              </a:lnSpc>
              <a:buClr>
                <a:schemeClr val="folHlink"/>
              </a:buClr>
              <a:buFont typeface="Wingdings 2" panose="05020102010507070707" pitchFamily="18" charset="2"/>
              <a:buBlip>
                <a:blip r:embed="rId3"/>
              </a:buBlip>
            </a:pPr>
            <a:r>
              <a:rPr lang="zh-CN" altLang="en-US" sz="2000" dirty="0">
                <a:solidFill>
                  <a:schemeClr val="accent1"/>
                </a:solidFill>
              </a:rPr>
              <a:t>大型工业企业</a:t>
            </a:r>
            <a:endParaRPr lang="en-US" altLang="zh-CN" sz="2000" dirty="0">
              <a:solidFill>
                <a:schemeClr val="folHlink"/>
              </a:solidFill>
            </a:endParaRPr>
          </a:p>
          <a:p>
            <a:pPr marL="630555" lvl="2" indent="-339725" eaLnBrk="1" hangingPunct="1">
              <a:lnSpc>
                <a:spcPct val="150000"/>
              </a:lnSpc>
              <a:buFont typeface="Wingdings" panose="05000000000000000000" pitchFamily="2" charset="2"/>
              <a:buChar char="n"/>
            </a:pPr>
            <a:r>
              <a:rPr lang="zh-CN" altLang="en-US" dirty="0"/>
              <a:t>特斯拉、</a:t>
            </a:r>
            <a:r>
              <a:rPr lang="en-US" altLang="zh-CN" dirty="0"/>
              <a:t>ABB</a:t>
            </a:r>
            <a:r>
              <a:rPr lang="zh-CN" altLang="en-US" dirty="0"/>
              <a:t> 、许继、中电装备</a:t>
            </a:r>
            <a:r>
              <a:rPr lang="en-US" altLang="zh-CN" dirty="0"/>
              <a:t>…</a:t>
            </a:r>
            <a:endParaRPr lang="en-US" altLang="zh-CN" dirty="0"/>
          </a:p>
          <a:p>
            <a:pPr marL="339725" lvl="1" indent="-339725" eaLnBrk="1" hangingPunct="1">
              <a:lnSpc>
                <a:spcPct val="150000"/>
              </a:lnSpc>
              <a:buClr>
                <a:schemeClr val="folHlink"/>
              </a:buClr>
              <a:buFont typeface="Wingdings 2" panose="05020102010507070707" pitchFamily="18" charset="2"/>
              <a:buBlip>
                <a:blip r:embed="rId3"/>
              </a:buBlip>
            </a:pPr>
            <a:r>
              <a:rPr lang="zh-TW" altLang="zh-CN" sz="2000" dirty="0">
                <a:solidFill>
                  <a:schemeClr val="accent1"/>
                </a:solidFill>
              </a:rPr>
              <a:t>大型</a:t>
            </a:r>
            <a:r>
              <a:rPr lang="zh-TW" altLang="en-US" sz="2000" dirty="0">
                <a:solidFill>
                  <a:schemeClr val="accent1"/>
                </a:solidFill>
              </a:rPr>
              <a:t>公</a:t>
            </a:r>
            <a:r>
              <a:rPr lang="zh-TW" altLang="zh-CN" sz="2000" dirty="0">
                <a:solidFill>
                  <a:schemeClr val="accent1"/>
                </a:solidFill>
              </a:rPr>
              <a:t>建</a:t>
            </a:r>
            <a:r>
              <a:rPr lang="zh-TW" altLang="en-US" sz="2000" dirty="0">
                <a:solidFill>
                  <a:schemeClr val="accent1"/>
                </a:solidFill>
              </a:rPr>
              <a:t>及</a:t>
            </a:r>
            <a:r>
              <a:rPr lang="zh-CN" altLang="en-US" sz="2000" dirty="0">
                <a:solidFill>
                  <a:schemeClr val="accent1"/>
                </a:solidFill>
              </a:rPr>
              <a:t>民</a:t>
            </a:r>
            <a:r>
              <a:rPr lang="zh-TW" altLang="en-US" sz="2000" dirty="0">
                <a:solidFill>
                  <a:schemeClr val="accent1"/>
                </a:solidFill>
              </a:rPr>
              <a:t>用建筑</a:t>
            </a:r>
            <a:endParaRPr lang="en-US" altLang="zh-TW" sz="2000" dirty="0">
              <a:solidFill>
                <a:schemeClr val="accent1"/>
              </a:solidFill>
            </a:endParaRPr>
          </a:p>
          <a:p>
            <a:pPr marL="630555" lvl="2" indent="-339725" eaLnBrk="1" hangingPunct="1">
              <a:lnSpc>
                <a:spcPct val="150000"/>
              </a:lnSpc>
              <a:buFont typeface="Wingdings" panose="05000000000000000000" pitchFamily="2" charset="2"/>
              <a:buChar char="n"/>
            </a:pPr>
            <a:r>
              <a:rPr lang="zh-CN" altLang="en-US" dirty="0"/>
              <a:t>楼盘小区逾千个</a:t>
            </a:r>
            <a:r>
              <a:rPr lang="en-US" altLang="zh-CN" dirty="0"/>
              <a:t>…</a:t>
            </a:r>
            <a:endParaRPr lang="en-US" altLang="zh-C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653338" y="685800"/>
            <a:ext cx="4094162"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6000" b="1" dirty="0">
                <a:solidFill>
                  <a:schemeClr val="bg1"/>
                </a:solidFill>
                <a:latin typeface="微软雅黑" panose="020B0503020204020204" pitchFamily="34" charset="-122"/>
              </a:rPr>
              <a:t>感谢聆听！</a:t>
            </a:r>
            <a:endParaRPr lang="zh-CN" altLang="en-US" sz="6000" b="1" dirty="0">
              <a:solidFill>
                <a:schemeClr val="bg1"/>
              </a:solidFill>
              <a:latin typeface="微软雅黑" panose="020B0503020204020204" pitchFamily="34" charset="-122"/>
            </a:endParaRPr>
          </a:p>
        </p:txBody>
      </p:sp>
      <p:cxnSp>
        <p:nvCxnSpPr>
          <p:cNvPr id="5" name="直接连接符 4"/>
          <p:cNvCxnSpPr/>
          <p:nvPr/>
        </p:nvCxnSpPr>
        <p:spPr>
          <a:xfrm>
            <a:off x="4652963" y="1973263"/>
            <a:ext cx="75199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27563" y="1978025"/>
            <a:ext cx="7119937" cy="42462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buFontTx/>
              <a:buNone/>
            </a:pPr>
            <a:r>
              <a:rPr lang="zh-CN" altLang="en-US" sz="2000" b="1" dirty="0">
                <a:solidFill>
                  <a:schemeClr val="bg1"/>
                </a:solidFill>
                <a:latin typeface="微软雅黑" panose="020B0503020204020204" pitchFamily="34" charset="-122"/>
              </a:rPr>
              <a:t>浙江瑞银电子有限公司</a:t>
            </a:r>
            <a:endParaRPr lang="zh-CN" altLang="en-US" sz="2000" b="1" dirty="0">
              <a:solidFill>
                <a:schemeClr val="bg1"/>
              </a:solidFill>
              <a:latin typeface="微软雅黑" panose="020B0503020204020204" pitchFamily="34" charset="-122"/>
            </a:endParaRPr>
          </a:p>
          <a:p>
            <a:pPr marL="0" lvl="0" indent="0" eaLnBrk="1" hangingPunct="1">
              <a:lnSpc>
                <a:spcPct val="150000"/>
              </a:lnSpc>
              <a:spcBef>
                <a:spcPct val="0"/>
              </a:spcBef>
              <a:buFontTx/>
              <a:buNone/>
            </a:pPr>
            <a:r>
              <a:rPr lang="zh-CN" altLang="en-US" sz="2000" dirty="0">
                <a:solidFill>
                  <a:schemeClr val="bg1"/>
                </a:solidFill>
                <a:latin typeface="微软雅黑" panose="020B0503020204020204" pitchFamily="34" charset="-122"/>
              </a:rPr>
              <a:t>地址</a:t>
            </a:r>
            <a:r>
              <a:rPr lang="zh-CN" altLang="zh-CN" sz="2000" dirty="0">
                <a:solidFill>
                  <a:schemeClr val="bg1"/>
                </a:solidFill>
                <a:latin typeface="微软雅黑" panose="020B0503020204020204" pitchFamily="34" charset="-122"/>
              </a:rPr>
              <a:t>：</a:t>
            </a:r>
            <a:r>
              <a:rPr sz="2000" dirty="0">
                <a:solidFill>
                  <a:schemeClr val="bg1"/>
                </a:solidFill>
                <a:latin typeface="微软雅黑" panose="020B0503020204020204" pitchFamily="34" charset="-122"/>
                <a:sym typeface="微软雅黑" panose="020B0503020204020204" pitchFamily="34" charset="-122"/>
              </a:rPr>
              <a:t>浙江省杭州市余杭区仁和街道奉欣路98号</a:t>
            </a:r>
            <a:endParaRPr sz="2000" dirty="0">
              <a:solidFill>
                <a:schemeClr val="bg1"/>
              </a:solidFill>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FontTx/>
              <a:buNone/>
            </a:pPr>
            <a:r>
              <a:rPr lang="en-US" altLang="zh-CN" sz="2000" dirty="0">
                <a:solidFill>
                  <a:schemeClr val="bg1"/>
                </a:solidFill>
                <a:latin typeface="微软雅黑" panose="020B0503020204020204" pitchFamily="34" charset="-122"/>
              </a:rPr>
              <a:t>Tel：</a:t>
            </a:r>
            <a:r>
              <a:rPr lang="en-US" altLang="zh-CN" sz="2000" dirty="0">
                <a:solidFill>
                  <a:schemeClr val="bg1"/>
                </a:solidFill>
                <a:latin typeface="微软雅黑" panose="020B0503020204020204" pitchFamily="34" charset="-122"/>
                <a:sym typeface="微软雅黑" panose="020B0503020204020204" pitchFamily="34" charset="-122"/>
              </a:rPr>
              <a:t>+86-571-89029105 -823 </a:t>
            </a:r>
            <a:endParaRPr lang="en-US" altLang="zh-CN" sz="2000" dirty="0">
              <a:solidFill>
                <a:schemeClr val="bg1"/>
              </a:solidFill>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FontTx/>
              <a:buNone/>
            </a:pPr>
            <a:r>
              <a:rPr lang="en-US" altLang="zh-CN" sz="2000" dirty="0">
                <a:solidFill>
                  <a:schemeClr val="bg1"/>
                </a:solidFill>
                <a:latin typeface="微软雅黑" panose="020B0503020204020204" pitchFamily="34" charset="-122"/>
              </a:rPr>
              <a:t>E-mail：</a:t>
            </a:r>
            <a:r>
              <a:rPr lang="en-US" altLang="zh-CN" sz="2000" dirty="0">
                <a:solidFill>
                  <a:schemeClr val="bg1"/>
                </a:solidFill>
                <a:latin typeface="微软雅黑" panose="020B0503020204020204" pitchFamily="34" charset="-122"/>
                <a:sym typeface="微软雅黑" panose="020B0503020204020204" pitchFamily="34" charset="-122"/>
              </a:rPr>
              <a:t>market@reallin.com</a:t>
            </a:r>
            <a:endParaRPr lang="en-US" altLang="zh-CN" sz="2000" dirty="0">
              <a:solidFill>
                <a:schemeClr val="bg1"/>
              </a:solidFill>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FontTx/>
              <a:buNone/>
            </a:pPr>
            <a:r>
              <a:rPr lang="en-US" altLang="zh-CN" sz="2000" dirty="0">
                <a:solidFill>
                  <a:schemeClr val="bg1"/>
                </a:solidFill>
                <a:latin typeface="微软雅黑" panose="020B0503020204020204" pitchFamily="34" charset="-122"/>
                <a:sym typeface="微软雅黑" panose="020B0503020204020204" pitchFamily="34" charset="-122"/>
              </a:rPr>
              <a:t>Web: www.reallin.com</a:t>
            </a:r>
            <a:r>
              <a:rPr lang="zh-CN" altLang="en-US" sz="2000" dirty="0">
                <a:solidFill>
                  <a:schemeClr val="bg1"/>
                </a:solidFill>
                <a:latin typeface="微软雅黑" panose="020B0503020204020204" pitchFamily="34" charset="-122"/>
                <a:sym typeface="微软雅黑" panose="020B0503020204020204" pitchFamily="34" charset="-122"/>
              </a:rPr>
              <a:t>；</a:t>
            </a:r>
            <a:r>
              <a:rPr lang="en-US" altLang="zh-CN" sz="2000" dirty="0">
                <a:solidFill>
                  <a:schemeClr val="bg1"/>
                </a:solidFill>
                <a:latin typeface="微软雅黑" panose="020B0503020204020204" pitchFamily="34" charset="-122"/>
                <a:sym typeface="微软雅黑" panose="020B0503020204020204" pitchFamily="34" charset="-122"/>
              </a:rPr>
              <a:t>www.rydz.cc </a:t>
            </a:r>
            <a:r>
              <a:rPr lang="zh-CN" altLang="en-US" sz="2000" dirty="0">
                <a:solidFill>
                  <a:schemeClr val="bg1"/>
                </a:solidFill>
                <a:latin typeface="微软雅黑" panose="020B0503020204020204" pitchFamily="34" charset="-122"/>
                <a:sym typeface="微软雅黑" panose="020B0503020204020204" pitchFamily="34" charset="-122"/>
              </a:rPr>
              <a:t>（工业事业</a:t>
            </a:r>
            <a:r>
              <a:rPr lang="zh-CN" altLang="en-US" sz="2000" dirty="0">
                <a:solidFill>
                  <a:schemeClr val="bg1"/>
                </a:solidFill>
                <a:latin typeface="微软雅黑" panose="020B0503020204020204" pitchFamily="34" charset="-122"/>
                <a:sym typeface="微软雅黑" panose="020B0503020204020204" pitchFamily="34" charset="-122"/>
              </a:rPr>
              <a:t>部）</a:t>
            </a:r>
            <a:endParaRPr lang="en-US" altLang="zh-CN" sz="2000" dirty="0">
              <a:solidFill>
                <a:schemeClr val="bg1"/>
              </a:solidFill>
              <a:latin typeface="微软雅黑" panose="020B0503020204020204" pitchFamily="34" charset="-122"/>
            </a:endParaRPr>
          </a:p>
          <a:p>
            <a:pPr marL="0" lvl="0" indent="0" eaLnBrk="1" hangingPunct="1">
              <a:lnSpc>
                <a:spcPct val="150000"/>
              </a:lnSpc>
              <a:spcBef>
                <a:spcPct val="0"/>
              </a:spcBef>
              <a:buFontTx/>
              <a:buNone/>
            </a:pPr>
            <a:r>
              <a:rPr lang="en-US" altLang="zh-CN" sz="2000" dirty="0">
                <a:solidFill>
                  <a:schemeClr val="bg1"/>
                </a:solidFill>
                <a:latin typeface="微软雅黑" panose="020B0503020204020204" pitchFamily="34" charset="-122"/>
                <a:sym typeface="微软雅黑" panose="020B0503020204020204" pitchFamily="34" charset="-122"/>
              </a:rPr>
              <a:t>热线：4008713786 </a:t>
            </a:r>
            <a:endParaRPr lang="en-US" altLang="zh-CN" sz="2000" dirty="0">
              <a:solidFill>
                <a:schemeClr val="bg1"/>
              </a:solidFill>
              <a:latin typeface="微软雅黑" panose="020B0503020204020204" pitchFamily="34" charset="-122"/>
            </a:endParaRPr>
          </a:p>
          <a:p>
            <a:pPr marL="0" lvl="0" indent="0" eaLnBrk="1" hangingPunct="1">
              <a:lnSpc>
                <a:spcPct val="150000"/>
              </a:lnSpc>
              <a:spcBef>
                <a:spcPct val="0"/>
              </a:spcBef>
              <a:buFontTx/>
              <a:buNone/>
            </a:pPr>
            <a:endParaRPr lang="en-US" altLang="zh-CN" sz="2000" dirty="0">
              <a:solidFill>
                <a:schemeClr val="bg1"/>
              </a:solidFill>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FontTx/>
              <a:buNone/>
            </a:pPr>
            <a:endParaRPr lang="en-US" altLang="zh-CN" sz="2000" dirty="0">
              <a:latin typeface="方正兰亭超细黑简体" pitchFamily="2" charset="-122"/>
              <a:ea typeface="方正兰亭超细黑简体" pitchFamily="2" charset="-122"/>
            </a:endParaRPr>
          </a:p>
          <a:p>
            <a:pPr marL="0" lvl="0" indent="0" eaLnBrk="1" hangingPunct="1">
              <a:lnSpc>
                <a:spcPct val="150000"/>
              </a:lnSpc>
              <a:spcBef>
                <a:spcPct val="0"/>
              </a:spcBef>
              <a:buFontTx/>
              <a:buNone/>
            </a:pPr>
            <a:endParaRPr lang="zh-CN" altLang="en-US" sz="2000" dirty="0">
              <a:solidFill>
                <a:schemeClr val="bg1"/>
              </a:solidFill>
              <a:latin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组合 25"/>
          <p:cNvGrpSpPr/>
          <p:nvPr/>
        </p:nvGrpSpPr>
        <p:grpSpPr>
          <a:xfrm>
            <a:off x="1860550" y="2441575"/>
            <a:ext cx="7899932" cy="3840699"/>
            <a:chOff x="1885" y="2225"/>
            <a:chExt cx="14837" cy="7163"/>
          </a:xfrm>
        </p:grpSpPr>
        <p:pic>
          <p:nvPicPr>
            <p:cNvPr id="12293" name="图片 1" descr="形状1"/>
            <p:cNvPicPr>
              <a:picLocks noChangeAspect="1"/>
            </p:cNvPicPr>
            <p:nvPr/>
          </p:nvPicPr>
          <p:blipFill>
            <a:blip r:embed="rId1"/>
            <a:stretch>
              <a:fillRect/>
            </a:stretch>
          </p:blipFill>
          <p:spPr>
            <a:xfrm>
              <a:off x="1885" y="2225"/>
              <a:ext cx="14837" cy="7163"/>
            </a:xfrm>
            <a:prstGeom prst="rect">
              <a:avLst/>
            </a:prstGeom>
            <a:noFill/>
            <a:ln w="9525">
              <a:noFill/>
            </a:ln>
          </p:spPr>
        </p:pic>
        <p:pic>
          <p:nvPicPr>
            <p:cNvPr id="12294" name="图片 2" descr="组5"/>
            <p:cNvPicPr>
              <a:picLocks noChangeAspect="1"/>
            </p:cNvPicPr>
            <p:nvPr/>
          </p:nvPicPr>
          <p:blipFill>
            <a:blip r:embed="rId2"/>
            <a:stretch>
              <a:fillRect/>
            </a:stretch>
          </p:blipFill>
          <p:spPr>
            <a:xfrm>
              <a:off x="13546" y="5046"/>
              <a:ext cx="472" cy="472"/>
            </a:xfrm>
            <a:prstGeom prst="rect">
              <a:avLst/>
            </a:prstGeom>
            <a:noFill/>
            <a:ln w="9525">
              <a:noFill/>
            </a:ln>
          </p:spPr>
        </p:pic>
        <p:pic>
          <p:nvPicPr>
            <p:cNvPr id="12295" name="图片 4" descr="组5"/>
            <p:cNvPicPr>
              <a:picLocks noChangeAspect="1"/>
            </p:cNvPicPr>
            <p:nvPr/>
          </p:nvPicPr>
          <p:blipFill>
            <a:blip r:embed="rId2"/>
            <a:stretch>
              <a:fillRect/>
            </a:stretch>
          </p:blipFill>
          <p:spPr>
            <a:xfrm>
              <a:off x="8307" y="5518"/>
              <a:ext cx="472" cy="472"/>
            </a:xfrm>
            <a:prstGeom prst="rect">
              <a:avLst/>
            </a:prstGeom>
            <a:noFill/>
            <a:ln w="9525">
              <a:noFill/>
            </a:ln>
          </p:spPr>
        </p:pic>
        <p:pic>
          <p:nvPicPr>
            <p:cNvPr id="12296" name="图片 5" descr="组5"/>
            <p:cNvPicPr>
              <a:picLocks noChangeAspect="1"/>
            </p:cNvPicPr>
            <p:nvPr/>
          </p:nvPicPr>
          <p:blipFill>
            <a:blip r:embed="rId2"/>
            <a:stretch>
              <a:fillRect/>
            </a:stretch>
          </p:blipFill>
          <p:spPr>
            <a:xfrm>
              <a:off x="8379" y="5990"/>
              <a:ext cx="472" cy="472"/>
            </a:xfrm>
            <a:prstGeom prst="rect">
              <a:avLst/>
            </a:prstGeom>
            <a:noFill/>
            <a:ln w="9525">
              <a:noFill/>
            </a:ln>
          </p:spPr>
        </p:pic>
        <p:pic>
          <p:nvPicPr>
            <p:cNvPr id="12297" name="图片 6" descr="组5"/>
            <p:cNvPicPr>
              <a:picLocks noChangeAspect="1"/>
            </p:cNvPicPr>
            <p:nvPr/>
          </p:nvPicPr>
          <p:blipFill>
            <a:blip r:embed="rId2"/>
            <a:stretch>
              <a:fillRect/>
            </a:stretch>
          </p:blipFill>
          <p:spPr>
            <a:xfrm>
              <a:off x="10639" y="5431"/>
              <a:ext cx="472" cy="472"/>
            </a:xfrm>
            <a:prstGeom prst="rect">
              <a:avLst/>
            </a:prstGeom>
            <a:noFill/>
            <a:ln w="9525">
              <a:noFill/>
            </a:ln>
          </p:spPr>
        </p:pic>
        <p:pic>
          <p:nvPicPr>
            <p:cNvPr id="12298" name="图片 7" descr="组5"/>
            <p:cNvPicPr>
              <a:picLocks noChangeAspect="1"/>
            </p:cNvPicPr>
            <p:nvPr/>
          </p:nvPicPr>
          <p:blipFill>
            <a:blip r:embed="rId2"/>
            <a:stretch>
              <a:fillRect/>
            </a:stretch>
          </p:blipFill>
          <p:spPr>
            <a:xfrm>
              <a:off x="10258" y="4715"/>
              <a:ext cx="472" cy="472"/>
            </a:xfrm>
            <a:prstGeom prst="rect">
              <a:avLst/>
            </a:prstGeom>
            <a:noFill/>
            <a:ln w="9525">
              <a:noFill/>
            </a:ln>
          </p:spPr>
        </p:pic>
        <p:pic>
          <p:nvPicPr>
            <p:cNvPr id="12299" name="图片 8" descr="组5"/>
            <p:cNvPicPr>
              <a:picLocks noChangeAspect="1"/>
            </p:cNvPicPr>
            <p:nvPr/>
          </p:nvPicPr>
          <p:blipFill>
            <a:blip r:embed="rId2"/>
            <a:stretch>
              <a:fillRect/>
            </a:stretch>
          </p:blipFill>
          <p:spPr>
            <a:xfrm>
              <a:off x="10730" y="4846"/>
              <a:ext cx="472" cy="472"/>
            </a:xfrm>
            <a:prstGeom prst="rect">
              <a:avLst/>
            </a:prstGeom>
            <a:noFill/>
            <a:ln w="9525">
              <a:noFill/>
            </a:ln>
          </p:spPr>
        </p:pic>
        <p:pic>
          <p:nvPicPr>
            <p:cNvPr id="12300" name="图片 9" descr="组5"/>
            <p:cNvPicPr>
              <a:picLocks noChangeAspect="1"/>
            </p:cNvPicPr>
            <p:nvPr/>
          </p:nvPicPr>
          <p:blipFill>
            <a:blip r:embed="rId2"/>
            <a:stretch>
              <a:fillRect/>
            </a:stretch>
          </p:blipFill>
          <p:spPr>
            <a:xfrm>
              <a:off x="11334" y="5046"/>
              <a:ext cx="472" cy="472"/>
            </a:xfrm>
            <a:prstGeom prst="rect">
              <a:avLst/>
            </a:prstGeom>
            <a:noFill/>
            <a:ln w="9525">
              <a:noFill/>
            </a:ln>
          </p:spPr>
        </p:pic>
        <p:pic>
          <p:nvPicPr>
            <p:cNvPr id="12301" name="图片 10" descr="组5"/>
            <p:cNvPicPr>
              <a:picLocks noChangeAspect="1"/>
            </p:cNvPicPr>
            <p:nvPr/>
          </p:nvPicPr>
          <p:blipFill>
            <a:blip r:embed="rId2"/>
            <a:stretch>
              <a:fillRect/>
            </a:stretch>
          </p:blipFill>
          <p:spPr>
            <a:xfrm>
              <a:off x="12924" y="4243"/>
              <a:ext cx="472" cy="472"/>
            </a:xfrm>
            <a:prstGeom prst="rect">
              <a:avLst/>
            </a:prstGeom>
            <a:noFill/>
            <a:ln w="9525">
              <a:noFill/>
            </a:ln>
          </p:spPr>
        </p:pic>
        <p:pic>
          <p:nvPicPr>
            <p:cNvPr id="12302" name="图片 11" descr="组5"/>
            <p:cNvPicPr>
              <a:picLocks noChangeAspect="1"/>
            </p:cNvPicPr>
            <p:nvPr/>
          </p:nvPicPr>
          <p:blipFill>
            <a:blip r:embed="rId2"/>
            <a:stretch>
              <a:fillRect/>
            </a:stretch>
          </p:blipFill>
          <p:spPr>
            <a:xfrm>
              <a:off x="13321" y="6552"/>
              <a:ext cx="472" cy="472"/>
            </a:xfrm>
            <a:prstGeom prst="rect">
              <a:avLst/>
            </a:prstGeom>
            <a:noFill/>
            <a:ln w="9525">
              <a:noFill/>
            </a:ln>
          </p:spPr>
        </p:pic>
        <p:pic>
          <p:nvPicPr>
            <p:cNvPr id="12303" name="图片 12" descr="组5"/>
            <p:cNvPicPr>
              <a:picLocks noChangeAspect="1"/>
            </p:cNvPicPr>
            <p:nvPr/>
          </p:nvPicPr>
          <p:blipFill>
            <a:blip r:embed="rId2"/>
            <a:stretch>
              <a:fillRect/>
            </a:stretch>
          </p:blipFill>
          <p:spPr>
            <a:xfrm>
              <a:off x="13793" y="6712"/>
              <a:ext cx="472" cy="472"/>
            </a:xfrm>
            <a:prstGeom prst="rect">
              <a:avLst/>
            </a:prstGeom>
            <a:noFill/>
            <a:ln w="9525">
              <a:noFill/>
            </a:ln>
          </p:spPr>
        </p:pic>
        <p:pic>
          <p:nvPicPr>
            <p:cNvPr id="12304" name="图片 13" descr="组5"/>
            <p:cNvPicPr>
              <a:picLocks noChangeAspect="1"/>
            </p:cNvPicPr>
            <p:nvPr/>
          </p:nvPicPr>
          <p:blipFill>
            <a:blip r:embed="rId2"/>
            <a:stretch>
              <a:fillRect/>
            </a:stretch>
          </p:blipFill>
          <p:spPr>
            <a:xfrm>
              <a:off x="14565" y="6712"/>
              <a:ext cx="472" cy="472"/>
            </a:xfrm>
            <a:prstGeom prst="rect">
              <a:avLst/>
            </a:prstGeom>
            <a:noFill/>
            <a:ln w="9525">
              <a:noFill/>
            </a:ln>
          </p:spPr>
        </p:pic>
        <p:pic>
          <p:nvPicPr>
            <p:cNvPr id="12305" name="图片 14" descr="组5"/>
            <p:cNvPicPr>
              <a:picLocks noChangeAspect="1"/>
            </p:cNvPicPr>
            <p:nvPr/>
          </p:nvPicPr>
          <p:blipFill>
            <a:blip r:embed="rId2"/>
            <a:stretch>
              <a:fillRect/>
            </a:stretch>
          </p:blipFill>
          <p:spPr>
            <a:xfrm>
              <a:off x="15927" y="8193"/>
              <a:ext cx="472" cy="472"/>
            </a:xfrm>
            <a:prstGeom prst="rect">
              <a:avLst/>
            </a:prstGeom>
            <a:noFill/>
            <a:ln w="9525">
              <a:noFill/>
            </a:ln>
          </p:spPr>
        </p:pic>
        <p:pic>
          <p:nvPicPr>
            <p:cNvPr id="12306" name="图片 15" descr="组5"/>
            <p:cNvPicPr>
              <a:picLocks noChangeAspect="1"/>
            </p:cNvPicPr>
            <p:nvPr/>
          </p:nvPicPr>
          <p:blipFill>
            <a:blip r:embed="rId2"/>
            <a:stretch>
              <a:fillRect/>
            </a:stretch>
          </p:blipFill>
          <p:spPr>
            <a:xfrm>
              <a:off x="15723" y="8665"/>
              <a:ext cx="472" cy="472"/>
            </a:xfrm>
            <a:prstGeom prst="rect">
              <a:avLst/>
            </a:prstGeom>
            <a:noFill/>
            <a:ln w="9525">
              <a:noFill/>
            </a:ln>
          </p:spPr>
        </p:pic>
        <p:pic>
          <p:nvPicPr>
            <p:cNvPr id="12307" name="图片 16" descr="组5"/>
            <p:cNvPicPr>
              <a:picLocks noChangeAspect="1"/>
            </p:cNvPicPr>
            <p:nvPr/>
          </p:nvPicPr>
          <p:blipFill>
            <a:blip r:embed="rId2"/>
            <a:stretch>
              <a:fillRect/>
            </a:stretch>
          </p:blipFill>
          <p:spPr>
            <a:xfrm>
              <a:off x="14928" y="7791"/>
              <a:ext cx="472" cy="472"/>
            </a:xfrm>
            <a:prstGeom prst="rect">
              <a:avLst/>
            </a:prstGeom>
            <a:noFill/>
            <a:ln w="9525">
              <a:noFill/>
            </a:ln>
          </p:spPr>
        </p:pic>
        <p:pic>
          <p:nvPicPr>
            <p:cNvPr id="12308" name="图片 17" descr="组5"/>
            <p:cNvPicPr>
              <a:picLocks noChangeAspect="1"/>
            </p:cNvPicPr>
            <p:nvPr/>
          </p:nvPicPr>
          <p:blipFill>
            <a:blip r:embed="rId2"/>
            <a:stretch>
              <a:fillRect/>
            </a:stretch>
          </p:blipFill>
          <p:spPr>
            <a:xfrm>
              <a:off x="14389" y="7380"/>
              <a:ext cx="472" cy="472"/>
            </a:xfrm>
            <a:prstGeom prst="rect">
              <a:avLst/>
            </a:prstGeom>
            <a:noFill/>
            <a:ln w="9525">
              <a:noFill/>
            </a:ln>
          </p:spPr>
        </p:pic>
        <p:pic>
          <p:nvPicPr>
            <p:cNvPr id="12309" name="图片 18" descr="组5"/>
            <p:cNvPicPr>
              <a:picLocks noChangeAspect="1"/>
            </p:cNvPicPr>
            <p:nvPr/>
          </p:nvPicPr>
          <p:blipFill>
            <a:blip r:embed="rId2"/>
            <a:stretch>
              <a:fillRect/>
            </a:stretch>
          </p:blipFill>
          <p:spPr>
            <a:xfrm>
              <a:off x="13712" y="7380"/>
              <a:ext cx="472" cy="472"/>
            </a:xfrm>
            <a:prstGeom prst="rect">
              <a:avLst/>
            </a:prstGeom>
            <a:noFill/>
            <a:ln w="9525">
              <a:noFill/>
            </a:ln>
          </p:spPr>
        </p:pic>
        <p:pic>
          <p:nvPicPr>
            <p:cNvPr id="12310" name="图片 19" descr="组5"/>
            <p:cNvPicPr>
              <a:picLocks noChangeAspect="1"/>
            </p:cNvPicPr>
            <p:nvPr/>
          </p:nvPicPr>
          <p:blipFill>
            <a:blip r:embed="rId2"/>
            <a:stretch>
              <a:fillRect/>
            </a:stretch>
          </p:blipFill>
          <p:spPr>
            <a:xfrm>
              <a:off x="8851" y="4170"/>
              <a:ext cx="472" cy="472"/>
            </a:xfrm>
            <a:prstGeom prst="rect">
              <a:avLst/>
            </a:prstGeom>
            <a:noFill/>
            <a:ln w="9525">
              <a:noFill/>
            </a:ln>
          </p:spPr>
        </p:pic>
        <p:pic>
          <p:nvPicPr>
            <p:cNvPr id="12311" name="图片 20" descr="组5"/>
            <p:cNvPicPr>
              <a:picLocks noChangeAspect="1"/>
            </p:cNvPicPr>
            <p:nvPr/>
          </p:nvPicPr>
          <p:blipFill>
            <a:blip r:embed="rId2"/>
            <a:stretch>
              <a:fillRect/>
            </a:stretch>
          </p:blipFill>
          <p:spPr>
            <a:xfrm>
              <a:off x="9208" y="4055"/>
              <a:ext cx="472" cy="472"/>
            </a:xfrm>
            <a:prstGeom prst="rect">
              <a:avLst/>
            </a:prstGeom>
            <a:noFill/>
            <a:ln w="9525">
              <a:noFill/>
            </a:ln>
          </p:spPr>
        </p:pic>
        <p:pic>
          <p:nvPicPr>
            <p:cNvPr id="12312" name="图片 21" descr="组5"/>
            <p:cNvPicPr>
              <a:picLocks noChangeAspect="1"/>
            </p:cNvPicPr>
            <p:nvPr/>
          </p:nvPicPr>
          <p:blipFill>
            <a:blip r:embed="rId2"/>
            <a:stretch>
              <a:fillRect/>
            </a:stretch>
          </p:blipFill>
          <p:spPr>
            <a:xfrm>
              <a:off x="9680" y="3841"/>
              <a:ext cx="472" cy="472"/>
            </a:xfrm>
            <a:prstGeom prst="rect">
              <a:avLst/>
            </a:prstGeom>
            <a:noFill/>
            <a:ln w="9525">
              <a:noFill/>
            </a:ln>
          </p:spPr>
        </p:pic>
        <p:pic>
          <p:nvPicPr>
            <p:cNvPr id="12313" name="图片 22" descr="组5"/>
            <p:cNvPicPr>
              <a:picLocks noChangeAspect="1"/>
            </p:cNvPicPr>
            <p:nvPr/>
          </p:nvPicPr>
          <p:blipFill>
            <a:blip r:embed="rId2"/>
            <a:stretch>
              <a:fillRect/>
            </a:stretch>
          </p:blipFill>
          <p:spPr>
            <a:xfrm>
              <a:off x="9476" y="4453"/>
              <a:ext cx="472" cy="472"/>
            </a:xfrm>
            <a:prstGeom prst="rect">
              <a:avLst/>
            </a:prstGeom>
            <a:noFill/>
            <a:ln w="9525">
              <a:noFill/>
            </a:ln>
          </p:spPr>
        </p:pic>
        <p:pic>
          <p:nvPicPr>
            <p:cNvPr id="12314" name="图片 23" descr="组5"/>
            <p:cNvPicPr>
              <a:picLocks noChangeAspect="1"/>
            </p:cNvPicPr>
            <p:nvPr/>
          </p:nvPicPr>
          <p:blipFill>
            <a:blip r:embed="rId2"/>
            <a:stretch>
              <a:fillRect/>
            </a:stretch>
          </p:blipFill>
          <p:spPr>
            <a:xfrm>
              <a:off x="9786" y="4243"/>
              <a:ext cx="472" cy="472"/>
            </a:xfrm>
            <a:prstGeom prst="rect">
              <a:avLst/>
            </a:prstGeom>
            <a:noFill/>
            <a:ln w="9525">
              <a:noFill/>
            </a:ln>
          </p:spPr>
        </p:pic>
      </p:grpSp>
      <p:sp>
        <p:nvSpPr>
          <p:cNvPr id="12291" name="Text Placeholder 2"/>
          <p:cNvSpPr txBox="1"/>
          <p:nvPr/>
        </p:nvSpPr>
        <p:spPr>
          <a:xfrm>
            <a:off x="708025" y="336550"/>
            <a:ext cx="2957513" cy="477838"/>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en-US" dirty="0">
                <a:sym typeface="Arial" panose="020B0604020202020204" pitchFamily="34" charset="0"/>
              </a:rPr>
              <a:t>全球业务</a:t>
            </a:r>
            <a:endParaRPr lang="zh-CN" altLang="en-US" dirty="0">
              <a:sym typeface="Arial" panose="020B0604020202020204" pitchFamily="34" charset="0"/>
            </a:endParaRPr>
          </a:p>
        </p:txBody>
      </p:sp>
      <p:sp>
        <p:nvSpPr>
          <p:cNvPr id="12292" name="文本框 26"/>
          <p:cNvSpPr txBox="1"/>
          <p:nvPr/>
        </p:nvSpPr>
        <p:spPr>
          <a:xfrm>
            <a:off x="941388" y="1028700"/>
            <a:ext cx="9888537" cy="13220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立足中国服务全球</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lnSpc>
                <a:spcPct val="100000"/>
              </a:lnSpc>
              <a:spcBef>
                <a:spcPct val="0"/>
              </a:spcBef>
              <a:buFontTx/>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公司从</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2006</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年开始成为德国，以色列等国家电能表的主要供货企业；</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lnSpc>
                <a:spcPct val="100000"/>
              </a:lnSpc>
              <a:spcBef>
                <a:spcPct val="0"/>
              </a:spcBef>
              <a:buFontTx/>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产品远销欧洲，南美，南非，中东以及亚洲东南亚地区的</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40</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个国家；</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lnSpc>
                <a:spcPct val="100000"/>
              </a:lnSpc>
              <a:spcBef>
                <a:spcPct val="0"/>
              </a:spcBef>
              <a:buFontTx/>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公司还与以色列，德国，瑞士和澳大利亚等多个国家的国际知名企业建立合作伙伴关系</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AutoShape 2" descr="image"/>
          <p:cNvSpPr>
            <a:spLocks noChangeAspect="1"/>
          </p:cNvSpPr>
          <p:nvPr/>
        </p:nvSpPr>
        <p:spPr>
          <a:xfrm>
            <a:off x="5943600" y="32766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sym typeface="Arial" panose="020B0604020202020204" pitchFamily="34" charset="0"/>
            </a:endParaRPr>
          </a:p>
        </p:txBody>
      </p:sp>
      <p:sp>
        <p:nvSpPr>
          <p:cNvPr id="14339" name="AutoShape 4" descr="image"/>
          <p:cNvSpPr>
            <a:spLocks noChangeAspect="1"/>
          </p:cNvSpPr>
          <p:nvPr/>
        </p:nvSpPr>
        <p:spPr>
          <a:xfrm>
            <a:off x="6096000" y="34290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sym typeface="Arial" panose="020B0604020202020204" pitchFamily="34" charset="0"/>
            </a:endParaRPr>
          </a:p>
        </p:txBody>
      </p:sp>
      <p:sp>
        <p:nvSpPr>
          <p:cNvPr id="14340" name="AutoShape 10" descr="image"/>
          <p:cNvSpPr>
            <a:spLocks noChangeAspect="1"/>
          </p:cNvSpPr>
          <p:nvPr/>
        </p:nvSpPr>
        <p:spPr>
          <a:xfrm>
            <a:off x="6248400" y="35814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sym typeface="Arial" panose="020B0604020202020204" pitchFamily="34" charset="0"/>
            </a:endParaRPr>
          </a:p>
        </p:txBody>
      </p:sp>
      <p:sp>
        <p:nvSpPr>
          <p:cNvPr id="14341" name="AutoShape 12" descr="image"/>
          <p:cNvSpPr>
            <a:spLocks noChangeAspect="1"/>
          </p:cNvSpPr>
          <p:nvPr/>
        </p:nvSpPr>
        <p:spPr>
          <a:xfrm>
            <a:off x="6238875" y="37338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sym typeface="Arial" panose="020B0604020202020204" pitchFamily="34" charset="0"/>
            </a:endParaRPr>
          </a:p>
        </p:txBody>
      </p:sp>
      <p:pic>
        <p:nvPicPr>
          <p:cNvPr id="14342" name="图片 17"/>
          <p:cNvPicPr>
            <a:picLocks noChangeAspect="1"/>
          </p:cNvPicPr>
          <p:nvPr>
            <p:custDataLst>
              <p:tags r:id="rId1"/>
            </p:custDataLst>
          </p:nvPr>
        </p:nvPicPr>
        <p:blipFill>
          <a:blip r:embed="rId2"/>
          <a:stretch>
            <a:fillRect/>
          </a:stretch>
        </p:blipFill>
        <p:spPr>
          <a:xfrm>
            <a:off x="790575" y="1143000"/>
            <a:ext cx="3475038" cy="2438400"/>
          </a:xfrm>
          <a:prstGeom prst="rect">
            <a:avLst/>
          </a:prstGeom>
          <a:noFill/>
          <a:ln w="9525">
            <a:noFill/>
          </a:ln>
        </p:spPr>
      </p:pic>
      <p:pic>
        <p:nvPicPr>
          <p:cNvPr id="14343" name="图片 10"/>
          <p:cNvPicPr>
            <a:picLocks noChangeAspect="1"/>
          </p:cNvPicPr>
          <p:nvPr>
            <p:custDataLst>
              <p:tags r:id="rId3"/>
            </p:custDataLst>
          </p:nvPr>
        </p:nvPicPr>
        <p:blipFill>
          <a:blip r:embed="rId4"/>
          <a:stretch>
            <a:fillRect/>
          </a:stretch>
        </p:blipFill>
        <p:spPr>
          <a:xfrm>
            <a:off x="4872038" y="708025"/>
            <a:ext cx="5464175" cy="3025775"/>
          </a:xfrm>
          <a:prstGeom prst="rect">
            <a:avLst/>
          </a:prstGeom>
          <a:noFill/>
          <a:ln w="9525">
            <a:noFill/>
          </a:ln>
        </p:spPr>
      </p:pic>
      <p:sp>
        <p:nvSpPr>
          <p:cNvPr id="14344" name="Text Placeholder 2"/>
          <p:cNvSpPr txBox="1"/>
          <p:nvPr/>
        </p:nvSpPr>
        <p:spPr>
          <a:xfrm>
            <a:off x="708025" y="336550"/>
            <a:ext cx="2957513" cy="477838"/>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en-US" dirty="0">
                <a:sym typeface="Arial" panose="020B0604020202020204" pitchFamily="34" charset="0"/>
              </a:rPr>
              <a:t>资质与证书</a:t>
            </a:r>
            <a:endParaRPr lang="zh-CN" altLang="en-US" dirty="0">
              <a:sym typeface="Arial" panose="020B0604020202020204" pitchFamily="34" charset="0"/>
            </a:endParaRPr>
          </a:p>
        </p:txBody>
      </p:sp>
      <p:grpSp>
        <p:nvGrpSpPr>
          <p:cNvPr id="14345" name="组合 10"/>
          <p:cNvGrpSpPr/>
          <p:nvPr/>
        </p:nvGrpSpPr>
        <p:grpSpPr>
          <a:xfrm>
            <a:off x="342900" y="4038600"/>
            <a:ext cx="11179175" cy="2232025"/>
            <a:chOff x="780" y="6360"/>
            <a:chExt cx="17606" cy="3514"/>
          </a:xfrm>
        </p:grpSpPr>
        <p:pic>
          <p:nvPicPr>
            <p:cNvPr id="14346" name="图片 2"/>
            <p:cNvPicPr>
              <a:picLocks noChangeAspect="1"/>
            </p:cNvPicPr>
            <p:nvPr>
              <p:custDataLst>
                <p:tags r:id="rId5"/>
              </p:custDataLst>
            </p:nvPr>
          </p:nvPicPr>
          <p:blipFill>
            <a:blip r:embed="rId6"/>
            <a:stretch>
              <a:fillRect/>
            </a:stretch>
          </p:blipFill>
          <p:spPr>
            <a:xfrm>
              <a:off x="780" y="6360"/>
              <a:ext cx="15032" cy="3514"/>
            </a:xfrm>
            <a:prstGeom prst="rect">
              <a:avLst/>
            </a:prstGeom>
            <a:noFill/>
            <a:ln w="9525">
              <a:noFill/>
            </a:ln>
          </p:spPr>
        </p:pic>
        <p:pic>
          <p:nvPicPr>
            <p:cNvPr id="14347" name="图片 3" descr="iso27001"/>
            <p:cNvPicPr>
              <a:picLocks noChangeAspect="1"/>
            </p:cNvPicPr>
            <p:nvPr/>
          </p:nvPicPr>
          <p:blipFill>
            <a:blip r:embed="rId7"/>
            <a:stretch>
              <a:fillRect/>
            </a:stretch>
          </p:blipFill>
          <p:spPr>
            <a:xfrm>
              <a:off x="15660" y="6769"/>
              <a:ext cx="1137" cy="1138"/>
            </a:xfrm>
            <a:prstGeom prst="rect">
              <a:avLst/>
            </a:prstGeom>
            <a:noFill/>
            <a:ln w="9525">
              <a:noFill/>
            </a:ln>
          </p:spPr>
        </p:pic>
        <p:pic>
          <p:nvPicPr>
            <p:cNvPr id="14348" name="图片 4" descr="iso20000"/>
            <p:cNvPicPr>
              <a:picLocks noChangeAspect="1"/>
            </p:cNvPicPr>
            <p:nvPr/>
          </p:nvPicPr>
          <p:blipFill>
            <a:blip r:embed="rId8"/>
            <a:stretch>
              <a:fillRect/>
            </a:stretch>
          </p:blipFill>
          <p:spPr>
            <a:xfrm>
              <a:off x="17176" y="6769"/>
              <a:ext cx="1210" cy="1281"/>
            </a:xfrm>
            <a:prstGeom prst="rect">
              <a:avLst/>
            </a:prstGeom>
            <a:noFill/>
            <a:ln w="9525">
              <a:noFill/>
            </a:ln>
          </p:spPr>
        </p:pic>
        <p:pic>
          <p:nvPicPr>
            <p:cNvPr id="14349" name="图片 6" descr="cmmi"/>
            <p:cNvPicPr>
              <a:picLocks noChangeAspect="1"/>
            </p:cNvPicPr>
            <p:nvPr/>
          </p:nvPicPr>
          <p:blipFill>
            <a:blip r:embed="rId9"/>
            <a:stretch>
              <a:fillRect/>
            </a:stretch>
          </p:blipFill>
          <p:spPr>
            <a:xfrm>
              <a:off x="13580" y="8298"/>
              <a:ext cx="1639" cy="1341"/>
            </a:xfrm>
            <a:prstGeom prst="rect">
              <a:avLst/>
            </a:prstGeom>
            <a:noFill/>
            <a:ln w="9525">
              <a:noFill/>
            </a:ln>
          </p:spPr>
        </p:pic>
        <p:sp>
          <p:nvSpPr>
            <p:cNvPr id="14350" name="文本框 7"/>
            <p:cNvSpPr txBox="1"/>
            <p:nvPr/>
          </p:nvSpPr>
          <p:spPr>
            <a:xfrm>
              <a:off x="14969" y="8664"/>
              <a:ext cx="708" cy="5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1800" b="1" dirty="0"/>
                <a:t>- 3</a:t>
              </a:r>
              <a:endParaRPr lang="en-US" altLang="zh-CN" sz="1800" b="1" dirty="0"/>
            </a:p>
          </p:txBody>
        </p:sp>
        <p:sp>
          <p:nvSpPr>
            <p:cNvPr id="14351" name="文本框 8"/>
            <p:cNvSpPr txBox="1"/>
            <p:nvPr/>
          </p:nvSpPr>
          <p:spPr>
            <a:xfrm>
              <a:off x="16318" y="8329"/>
              <a:ext cx="904" cy="919"/>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3200" b="1" dirty="0">
                  <a:latin typeface="微软雅黑" panose="020B0503020204020204" pitchFamily="34" charset="-122"/>
                </a:rPr>
                <a:t>…</a:t>
              </a:r>
              <a:endParaRPr lang="zh-CN" altLang="en-US" sz="3200" b="1" dirty="0">
                <a:latin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Placeholder 2"/>
          <p:cNvSpPr txBox="1"/>
          <p:nvPr/>
        </p:nvSpPr>
        <p:spPr>
          <a:xfrm>
            <a:off x="708025" y="336550"/>
            <a:ext cx="2957513" cy="477838"/>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en-US" dirty="0">
                <a:sym typeface="Arial" panose="020B0604020202020204" pitchFamily="34" charset="0"/>
              </a:rPr>
              <a:t>资质与证书</a:t>
            </a:r>
            <a:endParaRPr lang="zh-CN" altLang="en-US" dirty="0">
              <a:sym typeface="Arial" panose="020B0604020202020204" pitchFamily="34" charset="0"/>
            </a:endParaRPr>
          </a:p>
        </p:txBody>
      </p:sp>
      <p:pic>
        <p:nvPicPr>
          <p:cNvPr id="15363" name="Picture 3"/>
          <p:cNvPicPr>
            <a:picLocks noChangeAspect="1"/>
          </p:cNvPicPr>
          <p:nvPr/>
        </p:nvPicPr>
        <p:blipFill>
          <a:blip r:embed="rId1"/>
          <a:stretch>
            <a:fillRect/>
          </a:stretch>
        </p:blipFill>
        <p:spPr>
          <a:xfrm>
            <a:off x="8194675" y="924560"/>
            <a:ext cx="3116580" cy="1964690"/>
          </a:xfrm>
          <a:prstGeom prst="rect">
            <a:avLst/>
          </a:prstGeom>
          <a:noFill/>
          <a:ln w="9525">
            <a:noFill/>
          </a:ln>
        </p:spPr>
      </p:pic>
      <p:pic>
        <p:nvPicPr>
          <p:cNvPr id="15364" name="Picture 4"/>
          <p:cNvPicPr>
            <a:picLocks noChangeAspect="1"/>
          </p:cNvPicPr>
          <p:nvPr>
            <p:custDataLst>
              <p:tags r:id="rId2"/>
            </p:custDataLst>
          </p:nvPr>
        </p:nvPicPr>
        <p:blipFill>
          <a:blip r:embed="rId3"/>
          <a:stretch>
            <a:fillRect/>
          </a:stretch>
        </p:blipFill>
        <p:spPr>
          <a:xfrm>
            <a:off x="602615" y="3747770"/>
            <a:ext cx="2909570" cy="2042160"/>
          </a:xfrm>
          <a:prstGeom prst="rect">
            <a:avLst/>
          </a:prstGeom>
          <a:noFill/>
          <a:ln w="9525">
            <a:noFill/>
          </a:ln>
        </p:spPr>
      </p:pic>
      <p:sp>
        <p:nvSpPr>
          <p:cNvPr id="15365" name="文本框 1"/>
          <p:cNvSpPr txBox="1"/>
          <p:nvPr/>
        </p:nvSpPr>
        <p:spPr>
          <a:xfrm>
            <a:off x="8523605" y="2999423"/>
            <a:ext cx="2295525" cy="368300"/>
          </a:xfrm>
          <a:prstGeom prst="rect">
            <a:avLst/>
          </a:prstGeom>
          <a:noFill/>
          <a:ln w="9525">
            <a:noFill/>
          </a:ln>
        </p:spPr>
        <p:txBody>
          <a:bodyPr>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dirty="0">
                <a:solidFill>
                  <a:schemeClr val="accent1"/>
                </a:solidFill>
                <a:effectLst>
                  <a:outerShdw blurRad="38100" dist="25400" dir="5400000" algn="ctr" rotWithShape="0">
                    <a:srgbClr val="6E747A">
                      <a:alpha val="43000"/>
                    </a:srgbClr>
                  </a:outerShdw>
                </a:effectLst>
              </a:rPr>
              <a:t>国家高新技术企业</a:t>
            </a:r>
            <a:endParaRPr lang="zh-CN" altLang="en-US" sz="1800" dirty="0">
              <a:solidFill>
                <a:schemeClr val="accent1"/>
              </a:solidFill>
              <a:effectLst>
                <a:outerShdw blurRad="38100" dist="25400" dir="5400000" algn="ctr" rotWithShape="0">
                  <a:srgbClr val="6E747A">
                    <a:alpha val="43000"/>
                  </a:srgbClr>
                </a:outerShdw>
              </a:effectLst>
            </a:endParaRPr>
          </a:p>
        </p:txBody>
      </p:sp>
      <p:sp>
        <p:nvSpPr>
          <p:cNvPr id="15366" name="文本框 31"/>
          <p:cNvSpPr txBox="1"/>
          <p:nvPr/>
        </p:nvSpPr>
        <p:spPr>
          <a:xfrm>
            <a:off x="476250" y="5925820"/>
            <a:ext cx="3421380" cy="368300"/>
          </a:xfrm>
          <a:prstGeom prst="rect">
            <a:avLst/>
          </a:prstGeom>
          <a:no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dirty="0">
                <a:solidFill>
                  <a:schemeClr val="accent1"/>
                </a:solidFill>
                <a:effectLst>
                  <a:outerShdw blurRad="38100" dist="25400" dir="5400000" algn="ctr" rotWithShape="0">
                    <a:srgbClr val="6E747A">
                      <a:alpha val="43000"/>
                    </a:srgbClr>
                  </a:outerShdw>
                </a:effectLst>
              </a:rPr>
              <a:t>省级高新技术企业研发中心</a:t>
            </a:r>
            <a:endParaRPr lang="zh-CN" altLang="en-US" sz="1800" dirty="0">
              <a:solidFill>
                <a:schemeClr val="accent1"/>
              </a:solidFill>
              <a:effectLst>
                <a:outerShdw blurRad="38100" dist="25400" dir="5400000" algn="ctr" rotWithShape="0">
                  <a:srgbClr val="6E747A">
                    <a:alpha val="43000"/>
                  </a:srgbClr>
                </a:outerShdw>
              </a:effectLst>
            </a:endParaRPr>
          </a:p>
        </p:txBody>
      </p:sp>
      <p:pic>
        <p:nvPicPr>
          <p:cNvPr id="2" name="图片 1"/>
          <p:cNvPicPr>
            <a:picLocks noChangeAspect="1"/>
          </p:cNvPicPr>
          <p:nvPr>
            <p:custDataLst>
              <p:tags r:id="rId4"/>
            </p:custDataLst>
          </p:nvPr>
        </p:nvPicPr>
        <p:blipFill>
          <a:blip r:embed="rId5"/>
          <a:stretch>
            <a:fillRect/>
          </a:stretch>
        </p:blipFill>
        <p:spPr>
          <a:xfrm>
            <a:off x="565785" y="924560"/>
            <a:ext cx="2946400" cy="1965325"/>
          </a:xfrm>
          <a:prstGeom prst="rect">
            <a:avLst/>
          </a:prstGeom>
        </p:spPr>
      </p:pic>
      <p:pic>
        <p:nvPicPr>
          <p:cNvPr id="3" name="图片 2"/>
          <p:cNvPicPr>
            <a:picLocks noChangeAspect="1"/>
          </p:cNvPicPr>
          <p:nvPr>
            <p:custDataLst>
              <p:tags r:id="rId6"/>
            </p:custDataLst>
          </p:nvPr>
        </p:nvPicPr>
        <p:blipFill>
          <a:blip r:embed="rId7"/>
          <a:stretch>
            <a:fillRect/>
          </a:stretch>
        </p:blipFill>
        <p:spPr>
          <a:xfrm>
            <a:off x="4361180" y="923925"/>
            <a:ext cx="2985135" cy="1965325"/>
          </a:xfrm>
          <a:prstGeom prst="rect">
            <a:avLst/>
          </a:prstGeom>
        </p:spPr>
      </p:pic>
      <p:sp>
        <p:nvSpPr>
          <p:cNvPr id="5" name="文本框 1"/>
          <p:cNvSpPr txBox="1"/>
          <p:nvPr>
            <p:custDataLst>
              <p:tags r:id="rId8"/>
            </p:custDataLst>
          </p:nvPr>
        </p:nvSpPr>
        <p:spPr>
          <a:xfrm>
            <a:off x="687070" y="2999740"/>
            <a:ext cx="2742565" cy="368300"/>
          </a:xfrm>
          <a:prstGeom prst="rect">
            <a:avLst/>
          </a:prstGeom>
          <a:no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dirty="0">
                <a:solidFill>
                  <a:schemeClr val="accent1"/>
                </a:solidFill>
                <a:effectLst>
                  <a:outerShdw blurRad="38100" dist="25400" dir="5400000" algn="ctr" rotWithShape="0">
                    <a:srgbClr val="6E747A">
                      <a:alpha val="43000"/>
                    </a:srgbClr>
                  </a:outerShdw>
                </a:effectLst>
              </a:rPr>
              <a:t>浙江省专精特新中小企业</a:t>
            </a:r>
            <a:endParaRPr lang="zh-CN" altLang="en-US" sz="1800" dirty="0">
              <a:solidFill>
                <a:schemeClr val="accent1"/>
              </a:solidFill>
              <a:effectLst>
                <a:outerShdw blurRad="38100" dist="25400" dir="5400000" algn="ctr" rotWithShape="0">
                  <a:srgbClr val="6E747A">
                    <a:alpha val="43000"/>
                  </a:srgbClr>
                </a:outerShdw>
              </a:effectLst>
            </a:endParaRPr>
          </a:p>
        </p:txBody>
      </p:sp>
      <p:sp>
        <p:nvSpPr>
          <p:cNvPr id="6" name="文本框 1"/>
          <p:cNvSpPr txBox="1"/>
          <p:nvPr>
            <p:custDataLst>
              <p:tags r:id="rId9"/>
            </p:custDataLst>
          </p:nvPr>
        </p:nvSpPr>
        <p:spPr>
          <a:xfrm>
            <a:off x="4066540" y="2999740"/>
            <a:ext cx="3544570" cy="368300"/>
          </a:xfrm>
          <a:prstGeom prst="rect">
            <a:avLst/>
          </a:prstGeom>
          <a:no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1800" dirty="0">
                <a:solidFill>
                  <a:schemeClr val="accent1"/>
                </a:solidFill>
                <a:effectLst>
                  <a:outerShdw blurRad="38100" dist="25400" dir="5400000" algn="ctr" rotWithShape="0">
                    <a:srgbClr val="6E747A">
                      <a:alpha val="43000"/>
                    </a:srgbClr>
                  </a:outerShdw>
                </a:effectLst>
              </a:rPr>
              <a:t>2022</a:t>
            </a:r>
            <a:r>
              <a:rPr lang="zh-CN" altLang="en-US" sz="1800" dirty="0">
                <a:solidFill>
                  <a:schemeClr val="accent1"/>
                </a:solidFill>
                <a:effectLst>
                  <a:outerShdw blurRad="38100" dist="25400" dir="5400000" algn="ctr" rotWithShape="0">
                    <a:srgbClr val="6E747A">
                      <a:alpha val="43000"/>
                    </a:srgbClr>
                  </a:outerShdw>
                </a:effectLst>
              </a:rPr>
              <a:t>年度余杭区人民政府质量奖</a:t>
            </a:r>
            <a:endParaRPr lang="zh-CN" altLang="en-US" sz="1800" dirty="0">
              <a:solidFill>
                <a:schemeClr val="accent1"/>
              </a:solidFill>
              <a:effectLst>
                <a:outerShdw blurRad="38100" dist="25400" dir="5400000" algn="ctr" rotWithShape="0">
                  <a:srgbClr val="6E747A">
                    <a:alpha val="43000"/>
                  </a:srgbClr>
                </a:outerShdw>
              </a:effectLst>
            </a:endParaRPr>
          </a:p>
        </p:txBody>
      </p:sp>
      <p:pic>
        <p:nvPicPr>
          <p:cNvPr id="4" name="图片 3"/>
          <p:cNvPicPr>
            <a:picLocks noChangeAspect="1"/>
          </p:cNvPicPr>
          <p:nvPr/>
        </p:nvPicPr>
        <p:blipFill>
          <a:blip r:embed="rId10"/>
          <a:stretch>
            <a:fillRect/>
          </a:stretch>
        </p:blipFill>
        <p:spPr>
          <a:xfrm>
            <a:off x="4159250" y="3747770"/>
            <a:ext cx="3187700" cy="1949450"/>
          </a:xfrm>
          <a:prstGeom prst="rect">
            <a:avLst/>
          </a:prstGeom>
        </p:spPr>
      </p:pic>
      <p:sp>
        <p:nvSpPr>
          <p:cNvPr id="7" name="文本框 31"/>
          <p:cNvSpPr txBox="1"/>
          <p:nvPr>
            <p:custDataLst>
              <p:tags r:id="rId11"/>
            </p:custDataLst>
          </p:nvPr>
        </p:nvSpPr>
        <p:spPr>
          <a:xfrm>
            <a:off x="4799330" y="5925820"/>
            <a:ext cx="1906905" cy="368300"/>
          </a:xfrm>
          <a:prstGeom prst="rect">
            <a:avLst/>
          </a:prstGeom>
          <a:no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dirty="0">
                <a:solidFill>
                  <a:schemeClr val="accent1"/>
                </a:solidFill>
                <a:effectLst>
                  <a:outerShdw blurRad="38100" dist="25400" dir="5400000" algn="ctr" rotWithShape="0">
                    <a:srgbClr val="6E747A">
                      <a:alpha val="43000"/>
                    </a:srgbClr>
                  </a:outerShdw>
                </a:effectLst>
              </a:rPr>
              <a:t>省级企业研究院</a:t>
            </a:r>
            <a:endParaRPr lang="zh-CN" altLang="en-US" sz="1800" dirty="0">
              <a:solidFill>
                <a:schemeClr val="accent1"/>
              </a:solidFill>
              <a:effectLst>
                <a:outerShdw blurRad="38100" dist="25400" dir="5400000" algn="ctr" rotWithShape="0">
                  <a:srgbClr val="6E747A">
                    <a:alpha val="43000"/>
                  </a:srgbClr>
                </a:outerShdw>
              </a:effectLst>
            </a:endParaRPr>
          </a:p>
        </p:txBody>
      </p:sp>
      <p:sp>
        <p:nvSpPr>
          <p:cNvPr id="8" name="文本框 31"/>
          <p:cNvSpPr txBox="1"/>
          <p:nvPr>
            <p:custDataLst>
              <p:tags r:id="rId12"/>
            </p:custDataLst>
          </p:nvPr>
        </p:nvSpPr>
        <p:spPr>
          <a:xfrm>
            <a:off x="8916670" y="5789930"/>
            <a:ext cx="2270125" cy="368300"/>
          </a:xfrm>
          <a:prstGeom prst="rect">
            <a:avLst/>
          </a:prstGeom>
          <a:no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dirty="0">
                <a:solidFill>
                  <a:schemeClr val="accent1"/>
                </a:solidFill>
                <a:effectLst>
                  <a:outerShdw blurRad="38100" dist="25400" dir="5400000" algn="ctr" rotWithShape="0">
                    <a:srgbClr val="6E747A">
                      <a:alpha val="43000"/>
                    </a:srgbClr>
                  </a:outerShdw>
                </a:effectLst>
              </a:rPr>
              <a:t>浙江省科技小巨人</a:t>
            </a:r>
            <a:endParaRPr lang="zh-CN" altLang="en-US" sz="1800" dirty="0">
              <a:solidFill>
                <a:schemeClr val="accent1"/>
              </a:solidFill>
              <a:effectLst>
                <a:outerShdw blurRad="38100" dist="25400" dir="5400000" algn="ctr" rotWithShape="0">
                  <a:srgbClr val="6E747A">
                    <a:alpha val="43000"/>
                  </a:srgbClr>
                </a:outerShdw>
              </a:effectLst>
            </a:endParaRPr>
          </a:p>
        </p:txBody>
      </p:sp>
      <p:pic>
        <p:nvPicPr>
          <p:cNvPr id="9" name="图片 8"/>
          <p:cNvPicPr>
            <a:picLocks noChangeAspect="1"/>
          </p:cNvPicPr>
          <p:nvPr>
            <p:custDataLst>
              <p:tags r:id="rId13"/>
            </p:custDataLst>
          </p:nvPr>
        </p:nvPicPr>
        <p:blipFill>
          <a:blip r:embed="rId14"/>
          <a:stretch>
            <a:fillRect/>
          </a:stretch>
        </p:blipFill>
        <p:spPr>
          <a:xfrm>
            <a:off x="8427085" y="3697605"/>
            <a:ext cx="2884805" cy="2000250"/>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Placeholder 2"/>
          <p:cNvSpPr txBox="1"/>
          <p:nvPr/>
        </p:nvSpPr>
        <p:spPr>
          <a:xfrm>
            <a:off x="708025" y="336550"/>
            <a:ext cx="3851275" cy="477838"/>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en-US" altLang="zh-CN" dirty="0">
                <a:sym typeface="Arial" panose="020B0604020202020204" pitchFamily="34" charset="0"/>
              </a:rPr>
              <a:t>CNAS</a:t>
            </a:r>
            <a:r>
              <a:rPr lang="zh-CN" altLang="en-US" dirty="0">
                <a:sym typeface="Arial" panose="020B0604020202020204" pitchFamily="34" charset="0"/>
              </a:rPr>
              <a:t>全性能实验室</a:t>
            </a:r>
            <a:endParaRPr lang="zh-CN" altLang="en-US" dirty="0">
              <a:sym typeface="Arial" panose="020B0604020202020204" pitchFamily="34" charset="0"/>
            </a:endParaRPr>
          </a:p>
        </p:txBody>
      </p:sp>
      <p:pic>
        <p:nvPicPr>
          <p:cNvPr id="18435" name="图片 4"/>
          <p:cNvPicPr>
            <a:picLocks noChangeAspect="1"/>
          </p:cNvPicPr>
          <p:nvPr>
            <p:custDataLst>
              <p:tags r:id="rId1"/>
            </p:custDataLst>
          </p:nvPr>
        </p:nvPicPr>
        <p:blipFill>
          <a:blip r:embed="rId2"/>
          <a:stretch>
            <a:fillRect/>
          </a:stretch>
        </p:blipFill>
        <p:spPr>
          <a:xfrm>
            <a:off x="655638" y="1163638"/>
            <a:ext cx="3033712" cy="2022475"/>
          </a:xfrm>
          <a:prstGeom prst="rect">
            <a:avLst/>
          </a:prstGeom>
          <a:noFill/>
          <a:ln w="9525">
            <a:noFill/>
          </a:ln>
        </p:spPr>
      </p:pic>
      <p:pic>
        <p:nvPicPr>
          <p:cNvPr id="18436" name="图片 3"/>
          <p:cNvPicPr>
            <a:picLocks noChangeAspect="1"/>
          </p:cNvPicPr>
          <p:nvPr/>
        </p:nvPicPr>
        <p:blipFill>
          <a:blip r:embed="rId3"/>
          <a:stretch>
            <a:fillRect/>
          </a:stretch>
        </p:blipFill>
        <p:spPr>
          <a:xfrm>
            <a:off x="715963" y="3186113"/>
            <a:ext cx="2235200" cy="3252787"/>
          </a:xfrm>
          <a:prstGeom prst="rect">
            <a:avLst/>
          </a:prstGeom>
          <a:noFill/>
          <a:ln w="9525">
            <a:noFill/>
          </a:ln>
        </p:spPr>
      </p:pic>
      <p:grpSp>
        <p:nvGrpSpPr>
          <p:cNvPr id="18437" name="组合 5"/>
          <p:cNvGrpSpPr/>
          <p:nvPr/>
        </p:nvGrpSpPr>
        <p:grpSpPr>
          <a:xfrm>
            <a:off x="2982913" y="1231900"/>
            <a:ext cx="8504237" cy="4816475"/>
            <a:chOff x="-2995" y="2983"/>
            <a:chExt cx="16199" cy="7802"/>
          </a:xfrm>
        </p:grpSpPr>
        <p:pic>
          <p:nvPicPr>
            <p:cNvPr id="18438" name="图片 6"/>
            <p:cNvPicPr>
              <a:picLocks noChangeAspect="1"/>
            </p:cNvPicPr>
            <p:nvPr>
              <p:custDataLst>
                <p:tags r:id="rId4"/>
              </p:custDataLst>
            </p:nvPr>
          </p:nvPicPr>
          <p:blipFill>
            <a:blip r:embed="rId5"/>
            <a:srcRect/>
            <a:stretch>
              <a:fillRect/>
            </a:stretch>
          </p:blipFill>
          <p:spPr>
            <a:xfrm>
              <a:off x="5127" y="2983"/>
              <a:ext cx="8077" cy="7801"/>
            </a:xfrm>
            <a:prstGeom prst="rect">
              <a:avLst/>
            </a:prstGeom>
            <a:noFill/>
            <a:ln w="9525">
              <a:noFill/>
            </a:ln>
          </p:spPr>
        </p:pic>
        <p:pic>
          <p:nvPicPr>
            <p:cNvPr id="18439" name="图片 8"/>
            <p:cNvPicPr>
              <a:picLocks noChangeAspect="1"/>
            </p:cNvPicPr>
            <p:nvPr>
              <p:custDataLst>
                <p:tags r:id="rId6"/>
              </p:custDataLst>
            </p:nvPr>
          </p:nvPicPr>
          <p:blipFill>
            <a:blip r:embed="rId7"/>
            <a:srcRect/>
            <a:stretch>
              <a:fillRect/>
            </a:stretch>
          </p:blipFill>
          <p:spPr>
            <a:xfrm>
              <a:off x="-2995" y="6149"/>
              <a:ext cx="7983" cy="4636"/>
            </a:xfrm>
            <a:prstGeom prst="rect">
              <a:avLst/>
            </a:prstGeom>
            <a:noFill/>
            <a:ln w="9525">
              <a:noFill/>
            </a:ln>
          </p:spPr>
        </p:pic>
        <p:pic>
          <p:nvPicPr>
            <p:cNvPr id="18440" name="图片 9"/>
            <p:cNvPicPr>
              <a:picLocks noChangeAspect="1"/>
            </p:cNvPicPr>
            <p:nvPr>
              <p:custDataLst>
                <p:tags r:id="rId8"/>
              </p:custDataLst>
            </p:nvPr>
          </p:nvPicPr>
          <p:blipFill>
            <a:blip r:embed="rId9"/>
            <a:srcRect/>
            <a:stretch>
              <a:fillRect/>
            </a:stretch>
          </p:blipFill>
          <p:spPr>
            <a:xfrm>
              <a:off x="-1622" y="2983"/>
              <a:ext cx="6607" cy="3074"/>
            </a:xfrm>
            <a:prstGeom prst="rect">
              <a:avLst/>
            </a:prstGeom>
            <a:noFill/>
            <a:ln w="9525">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Placeholder 2"/>
          <p:cNvSpPr txBox="1"/>
          <p:nvPr/>
        </p:nvSpPr>
        <p:spPr>
          <a:xfrm>
            <a:off x="708025" y="336550"/>
            <a:ext cx="4102100"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en-US" altLang="zh-CN" dirty="0">
                <a:sym typeface="Arial" panose="020B0604020202020204" pitchFamily="34" charset="0"/>
              </a:rPr>
              <a:t>3m</a:t>
            </a:r>
            <a:r>
              <a:rPr lang="zh-CN" altLang="en-US" dirty="0">
                <a:sym typeface="Arial" panose="020B0604020202020204" pitchFamily="34" charset="0"/>
              </a:rPr>
              <a:t>电波暗室</a:t>
            </a:r>
            <a:endParaRPr lang="zh-CN" altLang="en-US" dirty="0">
              <a:sym typeface="Arial" panose="020B0604020202020204" pitchFamily="34" charset="0"/>
            </a:endParaRPr>
          </a:p>
        </p:txBody>
      </p:sp>
      <p:grpSp>
        <p:nvGrpSpPr>
          <p:cNvPr id="19459" name="组合 16"/>
          <p:cNvGrpSpPr/>
          <p:nvPr/>
        </p:nvGrpSpPr>
        <p:grpSpPr>
          <a:xfrm>
            <a:off x="596900" y="1373188"/>
            <a:ext cx="10998773" cy="4803775"/>
            <a:chOff x="1" y="2060"/>
            <a:chExt cx="19200" cy="8333"/>
          </a:xfrm>
        </p:grpSpPr>
        <p:pic>
          <p:nvPicPr>
            <p:cNvPr id="19460" name="图片 9" descr="E:\资源\图片汇总(1)\复杂背景\浅色\山脉（欧美 风景）\altitude-beauty-in-nature-cold-2443865.jpgaltitude-beauty-in-nature-cold-2443865"/>
            <p:cNvPicPr>
              <a:picLocks noChangeAspect="1"/>
            </p:cNvPicPr>
            <p:nvPr>
              <p:custDataLst>
                <p:tags r:id="rId1"/>
              </p:custDataLst>
            </p:nvPr>
          </p:nvPicPr>
          <p:blipFill>
            <a:blip r:embed="rId2"/>
            <a:srcRect/>
            <a:stretch>
              <a:fillRect/>
            </a:stretch>
          </p:blipFill>
          <p:spPr>
            <a:xfrm>
              <a:off x="6640" y="6576"/>
              <a:ext cx="4199" cy="3791"/>
            </a:xfrm>
            <a:prstGeom prst="rect">
              <a:avLst/>
            </a:prstGeom>
            <a:noFill/>
            <a:ln w="9525">
              <a:noFill/>
            </a:ln>
          </p:spPr>
        </p:pic>
        <p:pic>
          <p:nvPicPr>
            <p:cNvPr id="19461" name="图片 10" descr="E:\资源\图片汇总(1)\复杂背景\浅色\山脉（欧美 风景）\4k-wallpaper-alps-blue-2223082.jpg4k-wallpaper-alps-blue-2223082"/>
            <p:cNvPicPr>
              <a:picLocks noChangeAspect="1"/>
            </p:cNvPicPr>
            <p:nvPr>
              <p:custDataLst>
                <p:tags r:id="rId3"/>
              </p:custDataLst>
            </p:nvPr>
          </p:nvPicPr>
          <p:blipFill>
            <a:blip r:embed="rId4"/>
            <a:srcRect/>
            <a:stretch>
              <a:fillRect/>
            </a:stretch>
          </p:blipFill>
          <p:spPr>
            <a:xfrm>
              <a:off x="11218" y="6575"/>
              <a:ext cx="7983" cy="3818"/>
            </a:xfrm>
            <a:prstGeom prst="rect">
              <a:avLst/>
            </a:prstGeom>
            <a:noFill/>
            <a:ln w="9525">
              <a:noFill/>
            </a:ln>
          </p:spPr>
        </p:pic>
        <p:pic>
          <p:nvPicPr>
            <p:cNvPr id="19462" name="图片 11" descr="E:\资源\图片汇总(1)\复杂背景\浅色\山脉（欧美 风景）\Snow-covered Mountain.jpgSnow-covered Mountain"/>
            <p:cNvPicPr>
              <a:picLocks noChangeAspect="1"/>
            </p:cNvPicPr>
            <p:nvPr>
              <p:custDataLst>
                <p:tags r:id="rId5"/>
              </p:custDataLst>
            </p:nvPr>
          </p:nvPicPr>
          <p:blipFill>
            <a:blip r:embed="rId6"/>
            <a:srcRect/>
            <a:stretch>
              <a:fillRect/>
            </a:stretch>
          </p:blipFill>
          <p:spPr>
            <a:xfrm>
              <a:off x="13946" y="2060"/>
              <a:ext cx="5255" cy="4247"/>
            </a:xfrm>
            <a:prstGeom prst="rect">
              <a:avLst/>
            </a:prstGeom>
            <a:noFill/>
            <a:ln w="9525">
              <a:noFill/>
            </a:ln>
          </p:spPr>
        </p:pic>
        <p:pic>
          <p:nvPicPr>
            <p:cNvPr id="19463" name="图片 13" descr="E:\资源\图片汇总(1)\复杂背景\浅色\山脉（欧美 风景）\天性, 奧地利, 景觀.jpg天性, 奧地利, 景觀"/>
            <p:cNvPicPr>
              <a:picLocks noChangeAspect="1"/>
            </p:cNvPicPr>
            <p:nvPr>
              <p:custDataLst>
                <p:tags r:id="rId7"/>
              </p:custDataLst>
            </p:nvPr>
          </p:nvPicPr>
          <p:blipFill>
            <a:blip r:embed="rId8"/>
            <a:srcRect/>
            <a:stretch>
              <a:fillRect/>
            </a:stretch>
          </p:blipFill>
          <p:spPr>
            <a:xfrm>
              <a:off x="6640" y="2060"/>
              <a:ext cx="6976" cy="4247"/>
            </a:xfrm>
            <a:prstGeom prst="rect">
              <a:avLst/>
            </a:prstGeom>
            <a:noFill/>
            <a:ln w="9525">
              <a:noFill/>
            </a:ln>
          </p:spPr>
        </p:pic>
        <p:pic>
          <p:nvPicPr>
            <p:cNvPr id="19464" name="图片 14" descr="E:\资源\图片汇总(1)\复杂背景\浅色\山脉（欧美 风景）\下雪的, 冬季, 冷.jpg下雪的, 冬季, 冷"/>
            <p:cNvPicPr>
              <a:picLocks noChangeAspect="1"/>
            </p:cNvPicPr>
            <p:nvPr>
              <p:custDataLst>
                <p:tags r:id="rId9"/>
              </p:custDataLst>
            </p:nvPr>
          </p:nvPicPr>
          <p:blipFill>
            <a:blip r:embed="rId10"/>
            <a:srcRect/>
            <a:stretch>
              <a:fillRect/>
            </a:stretch>
          </p:blipFill>
          <p:spPr>
            <a:xfrm>
              <a:off x="1" y="2060"/>
              <a:ext cx="6260" cy="8313"/>
            </a:xfrm>
            <a:prstGeom prst="rect">
              <a:avLst/>
            </a:prstGeom>
            <a:noFill/>
            <a:ln w="9525">
              <a:noFill/>
            </a:ln>
          </p:spPr>
        </p:pic>
      </p:grpSp>
    </p:spTree>
    <p:custDataLst>
      <p:tags r:id="rId1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9"/>
          <p:cNvPicPr>
            <a:picLocks noChangeAspect="1"/>
          </p:cNvPicPr>
          <p:nvPr/>
        </p:nvPicPr>
        <p:blipFill>
          <a:blip r:embed="rId1"/>
          <a:stretch>
            <a:fillRect/>
          </a:stretch>
        </p:blipFill>
        <p:spPr bwMode="auto">
          <a:xfrm>
            <a:off x="4159250" y="1368425"/>
            <a:ext cx="3475038" cy="2259013"/>
          </a:xfrm>
          <a:prstGeom prst="rect">
            <a:avLst/>
          </a:prstGeom>
          <a:ln w="38100">
            <a:solidFill>
              <a:schemeClr val="bg1"/>
            </a:solidFill>
          </a:ln>
          <a:effectLst>
            <a:outerShdw blurRad="50800" dist="38100" dir="5400000" algn="tl" rotWithShape="0">
              <a:prstClr val="black">
                <a:alpha val="20000"/>
              </a:prstClr>
            </a:outerShdw>
          </a:effectLst>
        </p:spPr>
      </p:pic>
      <p:pic>
        <p:nvPicPr>
          <p:cNvPr id="5" name="图片 10"/>
          <p:cNvPicPr>
            <a:picLocks noChangeAspect="1"/>
          </p:cNvPicPr>
          <p:nvPr/>
        </p:nvPicPr>
        <p:blipFill>
          <a:blip r:embed="rId2"/>
          <a:stretch>
            <a:fillRect/>
          </a:stretch>
        </p:blipFill>
        <p:spPr bwMode="auto">
          <a:xfrm>
            <a:off x="847725" y="1368425"/>
            <a:ext cx="3200400" cy="2132013"/>
          </a:xfrm>
          <a:prstGeom prst="rect">
            <a:avLst/>
          </a:prstGeom>
          <a:ln w="38100">
            <a:solidFill>
              <a:schemeClr val="bg1"/>
            </a:solidFill>
          </a:ln>
          <a:effectLst>
            <a:outerShdw blurRad="50800" dist="38100" dir="5400000" algn="tl" rotWithShape="0">
              <a:prstClr val="black">
                <a:alpha val="20000"/>
              </a:prstClr>
            </a:outerShdw>
          </a:effectLst>
        </p:spPr>
      </p:pic>
      <p:pic>
        <p:nvPicPr>
          <p:cNvPr id="7" name="图片 11"/>
          <p:cNvPicPr>
            <a:picLocks noChangeAspect="1"/>
          </p:cNvPicPr>
          <p:nvPr/>
        </p:nvPicPr>
        <p:blipFill>
          <a:blip r:embed="rId3"/>
          <a:stretch>
            <a:fillRect/>
          </a:stretch>
        </p:blipFill>
        <p:spPr bwMode="auto">
          <a:xfrm>
            <a:off x="7634288" y="1368425"/>
            <a:ext cx="3389313" cy="2259013"/>
          </a:xfrm>
          <a:prstGeom prst="rect">
            <a:avLst/>
          </a:prstGeom>
          <a:ln w="38100">
            <a:solidFill>
              <a:schemeClr val="bg1"/>
            </a:solidFill>
          </a:ln>
          <a:effectLst>
            <a:outerShdw blurRad="50800" dist="38100" dir="5400000" algn="tl" rotWithShape="0">
              <a:prstClr val="black">
                <a:alpha val="20000"/>
              </a:prstClr>
            </a:outerShdw>
          </a:effectLst>
        </p:spPr>
      </p:pic>
      <p:pic>
        <p:nvPicPr>
          <p:cNvPr id="9" name="Picture 2"/>
          <p:cNvPicPr>
            <a:picLocks noChangeAspect="1" noChangeArrowheads="1"/>
          </p:cNvPicPr>
          <p:nvPr/>
        </p:nvPicPr>
        <p:blipFill>
          <a:blip r:embed="rId4"/>
          <a:stretch>
            <a:fillRect/>
          </a:stretch>
        </p:blipFill>
        <p:spPr bwMode="auto">
          <a:xfrm>
            <a:off x="792163" y="3630613"/>
            <a:ext cx="3389313" cy="2228850"/>
          </a:xfrm>
          <a:prstGeom prst="rect">
            <a:avLst/>
          </a:prstGeom>
          <a:ln w="38100">
            <a:solidFill>
              <a:schemeClr val="bg1"/>
            </a:solidFill>
          </a:ln>
          <a:effectLst>
            <a:outerShdw blurRad="50800" dist="38100" dir="5400000" algn="tl" rotWithShape="0">
              <a:prstClr val="black">
                <a:alpha val="20000"/>
              </a:prstClr>
            </a:outerShdw>
          </a:effectLst>
        </p:spPr>
      </p:pic>
      <p:pic>
        <p:nvPicPr>
          <p:cNvPr id="11" name="Picture 3"/>
          <p:cNvPicPr>
            <a:picLocks noChangeAspect="1" noChangeArrowheads="1"/>
          </p:cNvPicPr>
          <p:nvPr/>
        </p:nvPicPr>
        <p:blipFill>
          <a:blip r:embed="rId5"/>
          <a:stretch>
            <a:fillRect/>
          </a:stretch>
        </p:blipFill>
        <p:spPr bwMode="auto">
          <a:xfrm>
            <a:off x="4181475" y="3630613"/>
            <a:ext cx="3475038" cy="2230438"/>
          </a:xfrm>
          <a:prstGeom prst="rect">
            <a:avLst/>
          </a:prstGeom>
          <a:ln w="38100">
            <a:solidFill>
              <a:schemeClr val="bg1"/>
            </a:solidFill>
          </a:ln>
          <a:effectLst>
            <a:outerShdw blurRad="50800" dist="38100" dir="5400000" algn="tl" rotWithShape="0">
              <a:prstClr val="black">
                <a:alpha val="20000"/>
              </a:prstClr>
            </a:outerShdw>
          </a:effectLst>
        </p:spPr>
      </p:pic>
      <p:pic>
        <p:nvPicPr>
          <p:cNvPr id="13" name="Picture 4"/>
          <p:cNvPicPr>
            <a:picLocks noChangeAspect="1" noChangeArrowheads="1"/>
          </p:cNvPicPr>
          <p:nvPr/>
        </p:nvPicPr>
        <p:blipFill>
          <a:blip r:embed="rId6"/>
          <a:stretch>
            <a:fillRect/>
          </a:stretch>
        </p:blipFill>
        <p:spPr bwMode="auto">
          <a:xfrm>
            <a:off x="7640638" y="3630613"/>
            <a:ext cx="3389313" cy="2230438"/>
          </a:xfrm>
          <a:prstGeom prst="rect">
            <a:avLst/>
          </a:prstGeom>
          <a:ln w="38100">
            <a:solidFill>
              <a:schemeClr val="bg1"/>
            </a:solidFill>
          </a:ln>
          <a:effectLst>
            <a:outerShdw blurRad="50800" dist="38100" dir="5400000" algn="tl" rotWithShape="0">
              <a:prstClr val="black">
                <a:alpha val="20000"/>
              </a:prstClr>
            </a:outerShdw>
          </a:effectLst>
        </p:spPr>
      </p:pic>
      <p:sp>
        <p:nvSpPr>
          <p:cNvPr id="20488" name="Text Placeholder 2"/>
          <p:cNvSpPr txBox="1"/>
          <p:nvPr/>
        </p:nvSpPr>
        <p:spPr>
          <a:xfrm>
            <a:off x="708025" y="336550"/>
            <a:ext cx="5922963" cy="4762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buFontTx/>
              <a:buNone/>
            </a:pPr>
            <a:r>
              <a:rPr lang="zh-CN" altLang="en-US" dirty="0">
                <a:sym typeface="Arial" panose="020B0604020202020204" pitchFamily="34" charset="0"/>
              </a:rPr>
              <a:t>智能化生产流水线设备</a:t>
            </a:r>
            <a:endParaRPr lang="zh-CN" altLang="en-US" dirty="0">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BEAUTIFY_FLAG" val="#wm#"/>
  <p:tag name="KSO_WM_TEMPLATE_CATEGORY" val="diagram"/>
  <p:tag name="KSO_WM_TEMPLATE_INDEX" val="2020878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PLACING_PICTURE_USER_VIEWPORT" val="{&quot;height&quot;:7112.7259842519688,&quot;width&quot;:10669.089763779528}"/>
</p:tagLst>
</file>

<file path=ppt/tags/tag17.xml><?xml version="1.0" encoding="utf-8"?>
<p:tagLst xmlns:p="http://schemas.openxmlformats.org/presentationml/2006/main">
  <p:tag name="KSO_WM_TEMPLATE_CATEGORY" val="diagram"/>
  <p:tag name="KSO_WM_TEMPLATE_INDEX" val="30177758"/>
  <p:tag name="KSO_WM_UNIT_TYPE" val="d"/>
  <p:tag name="KSO_WM_UNIT_INDEX" val="1"/>
  <p:tag name="KSO_WM_UNIT_ID" val="diagram30177758_1*d*1"/>
  <p:tag name="KSO_WM_UNIT_LAYERLEVEL" val="1"/>
  <p:tag name="KSO_WM_UNIT_VALUE" val="1231*1846"/>
  <p:tag name="KSO_WM_UNIT_HIGHLIGHT" val="0"/>
  <p:tag name="KSO_WM_UNIT_COMPATIBLE" val="0"/>
  <p:tag name="KSO_WM_UNIT_CLEAR" val="0"/>
  <p:tag name="KSO_WM_BEAUTIFY_FLAG" val="#wm#"/>
  <p:tag name="KSO_WM_TAG_VERSION" val="1.0"/>
</p:tagLst>
</file>

<file path=ppt/tags/tag18.xml><?xml version="1.0" encoding="utf-8"?>
<p:tagLst xmlns:p="http://schemas.openxmlformats.org/presentationml/2006/main">
  <p:tag name="KSO_WM_TEMPLATE_CATEGORY" val="diagram"/>
  <p:tag name="KSO_WM_TEMPLATE_INDEX" val="30177758"/>
  <p:tag name="KSO_WM_UNIT_TYPE" val="d"/>
  <p:tag name="KSO_WM_UNIT_INDEX" val="3"/>
  <p:tag name="KSO_WM_UNIT_ID" val="diagram30177758_1*d*3"/>
  <p:tag name="KSO_WM_UNIT_LAYERLEVEL" val="1"/>
  <p:tag name="KSO_WM_UNIT_VALUE" val="586*1251"/>
  <p:tag name="KSO_WM_UNIT_HIGHLIGHT" val="0"/>
  <p:tag name="KSO_WM_UNIT_COMPATIBLE" val="0"/>
  <p:tag name="KSO_WM_UNIT_CLEAR" val="0"/>
  <p:tag name="KSO_WM_BEAUTIFY_FLAG" val="#wm#"/>
  <p:tag name="KSO_WM_TAG_VERSION" val="1.0"/>
</p:tagLst>
</file>

<file path=ppt/tags/tag19.xml><?xml version="1.0" encoding="utf-8"?>
<p:tagLst xmlns:p="http://schemas.openxmlformats.org/presentationml/2006/main">
  <p:tag name="KSO_WM_TEMPLATE_CATEGORY" val="diagram"/>
  <p:tag name="KSO_WM_TEMPLATE_INDEX" val="30177758"/>
  <p:tag name="KSO_WM_UNIT_TYPE" val="d"/>
  <p:tag name="KSO_WM_UNIT_INDEX" val="2"/>
  <p:tag name="KSO_WM_UNIT_ID" val="diagram30177758_1*d*2"/>
  <p:tag name="KSO_WM_UNIT_LAYERLEVEL" val="1"/>
  <p:tag name="KSO_WM_UNIT_VALUE" val="586*1243"/>
  <p:tag name="KSO_WM_UNIT_HIGHLIGHT" val="0"/>
  <p:tag name="KSO_WM_UNIT_COMPATIBLE" val="0"/>
  <p:tag name="KSO_WM_UNIT_CLEAR" val="0"/>
  <p:tag name="KSO_WM_BEAUTIFY_FLAG" val="#wm#"/>
  <p:tag name="KSO_WM_TAG_VERSION" val="1.0"/>
</p:tagLst>
</file>

<file path=ppt/tags/tag2.xml><?xml version="1.0" encoding="utf-8"?>
<p:tagLst xmlns:p="http://schemas.openxmlformats.org/presentationml/2006/main">
  <p:tag name="KSO_WM_UNIT_PLACING_PICTURE_USER_VIEWPORT" val="{&quot;height&quot;:4827,&quot;width&quot;:9641}"/>
</p:tagLst>
</file>

<file path=ppt/tags/tag20.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04400.004"/>
  <p:tag name="KSO_WM_BEAUTIFY_FLAG" val="#wm#"/>
  <p:tag name="KSO_WM_UNIT_TYPE" val="d"/>
  <p:tag name="KSO_WM_UNIT_INDEX" val="4"/>
  <p:tag name="KSO_WM_UNIT_ID" val="diagram169118_1*d*4"/>
  <p:tag name="KSO_WM_UNIT_VALUE" val="668*740"/>
  <p:tag name="KSO_WM_UNIT_HIGHLIGHT" val="0"/>
  <p:tag name="KSO_WM_UNIT_COMPATIBLE" val="0"/>
  <p:tag name="KSO_WM_UNIT_DIAGRAM_ISNUMVISUAL" val="0"/>
  <p:tag name="KSO_WM_UNIT_DIAGRAM_ISREFERUNIT" val="0"/>
  <p:tag name="KSO_WM_TEMPLATE_CATEGORY" val="diagram"/>
  <p:tag name="KSO_WM_TEMPLATE_INDEX" val="169118"/>
  <p:tag name="KSO_WM_UNIT_LAYERLEVEL" val="1"/>
  <p:tag name="KSO_WM_TAG_VERSION" val="1.0"/>
  <p:tag name="KSO_WM_UNIT_SUPPORT_UNIT_TYPE" val="[&quot;d&quot;]"/>
</p:tagLst>
</file>

<file path=ppt/tags/tag2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04407.006"/>
  <p:tag name="KSO_WM_BEAUTIFY_FLAG" val="#wm#"/>
  <p:tag name="KSO_WM_UNIT_TYPE" val="d"/>
  <p:tag name="KSO_WM_UNIT_INDEX" val="5"/>
  <p:tag name="KSO_WM_UNIT_ID" val="diagram169118_1*d*5"/>
  <p:tag name="KSO_WM_UNIT_PLACING_PICTURE_USER_VIEWPORT" val="{&quot;height&quot;:3817.7891845703125,&quot;width&quot;:7983.1574783325195}"/>
  <p:tag name="KSO_WM_UNIT_VALUE" val="673*1407"/>
  <p:tag name="KSO_WM_UNIT_HIGHLIGHT" val="0"/>
  <p:tag name="KSO_WM_UNIT_COMPATIBLE" val="0"/>
  <p:tag name="KSO_WM_UNIT_DIAGRAM_ISNUMVISUAL" val="0"/>
  <p:tag name="KSO_WM_UNIT_DIAGRAM_ISREFERUNIT" val="0"/>
  <p:tag name="KSO_WM_TEMPLATE_CATEGORY" val="diagram"/>
  <p:tag name="KSO_WM_TEMPLATE_INDEX" val="169118"/>
  <p:tag name="KSO_WM_UNIT_LAYERLEVEL" val="1"/>
  <p:tag name="KSO_WM_TAG_VERSION" val="1.0"/>
  <p:tag name="KSO_WM_UNIT_SUPPORT_UNIT_TYPE" val="[&quot;d&quot;]"/>
</p:tagLst>
</file>

<file path=ppt/tags/tag22.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04405.115"/>
  <p:tag name="KSO_WM_BEAUTIFY_FLAG" val="#wm#"/>
  <p:tag name="KSO_WM_UNIT_TYPE" val="d"/>
  <p:tag name="KSO_WM_UNIT_INDEX" val="3"/>
  <p:tag name="KSO_WM_UNIT_ID" val="diagram169118_1*d*3"/>
  <p:tag name="KSO_WM_UNIT_PLACING_PICTURE_USER_VIEWPORT" val="{&quot;height&quot;:4246.7181396484375,&quot;width&quot;:5254.7385864257812}"/>
  <p:tag name="KSO_WM_UNIT_VALUE" val="749*926"/>
  <p:tag name="KSO_WM_UNIT_HIGHLIGHT" val="0"/>
  <p:tag name="KSO_WM_UNIT_COMPATIBLE" val="0"/>
  <p:tag name="KSO_WM_UNIT_DIAGRAM_ISNUMVISUAL" val="0"/>
  <p:tag name="KSO_WM_UNIT_DIAGRAM_ISREFERUNIT" val="0"/>
  <p:tag name="KSO_WM_TEMPLATE_CATEGORY" val="diagram"/>
  <p:tag name="KSO_WM_TEMPLATE_INDEX" val="169118"/>
  <p:tag name="KSO_WM_UNIT_LAYERLEVEL" val="1"/>
  <p:tag name="KSO_WM_TAG_VERSION" val="1.0"/>
  <p:tag name="KSO_WM_UNIT_SUPPORT_UNIT_TYPE" val="[&quot;d&quot;]"/>
</p:tagLst>
</file>

<file path=ppt/tags/tag23.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04403.396"/>
  <p:tag name="KSO_WM_BEAUTIFY_FLAG" val="#wm#"/>
  <p:tag name="KSO_WM_UNIT_TYPE" val="d"/>
  <p:tag name="KSO_WM_UNIT_INDEX" val="2"/>
  <p:tag name="KSO_WM_UNIT_ID" val="diagram169118_1*d*2"/>
  <p:tag name="KSO_WM_UNIT_PLACING_PICTURE_USER_VIEWPORT" val="{&quot;height&quot;:4246.7179412841797,&quot;width&quot;:6976.4454917907715}"/>
  <p:tag name="KSO_WM_UNIT_VALUE" val="749*1230"/>
  <p:tag name="KSO_WM_UNIT_HIGHLIGHT" val="0"/>
  <p:tag name="KSO_WM_UNIT_COMPATIBLE" val="0"/>
  <p:tag name="KSO_WM_UNIT_DIAGRAM_ISNUMVISUAL" val="0"/>
  <p:tag name="KSO_WM_UNIT_DIAGRAM_ISREFERUNIT" val="0"/>
  <p:tag name="KSO_WM_TEMPLATE_CATEGORY" val="diagram"/>
  <p:tag name="KSO_WM_TEMPLATE_INDEX" val="169118"/>
  <p:tag name="KSO_WM_UNIT_LAYERLEVEL" val="1"/>
  <p:tag name="KSO_WM_TAG_VERSION" val="1.0"/>
  <p:tag name="KSO_WM_UNIT_SUPPORT_UNIT_TYPE" val="[&quot;d&quot;]"/>
</p:tagLst>
</file>

<file path=ppt/tags/tag24.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04401.755"/>
  <p:tag name="KSO_WM_BEAUTIFY_FLAG" val="#wm#"/>
  <p:tag name="KSO_WM_UNIT_TYPE" val="d"/>
  <p:tag name="KSO_WM_UNIT_INDEX" val="1"/>
  <p:tag name="KSO_WM_UNIT_ID" val="diagram169118_1*d*1"/>
  <p:tag name="KSO_WM_UNIT_PLACING_PICTURE_USER_VIEWPORT" val="{&quot;height&quot;:8313.4201965332031,&quot;width&quot;:6260.3103942871094}"/>
  <p:tag name="KSO_WM_UNIT_VALUE" val="1465*1103"/>
  <p:tag name="KSO_WM_UNIT_HIGHLIGHT" val="0"/>
  <p:tag name="KSO_WM_UNIT_COMPATIBLE" val="0"/>
  <p:tag name="KSO_WM_UNIT_DIAGRAM_ISNUMVISUAL" val="0"/>
  <p:tag name="KSO_WM_UNIT_DIAGRAM_ISREFERUNIT" val="0"/>
  <p:tag name="KSO_WM_TEMPLATE_CATEGORY" val="diagram"/>
  <p:tag name="KSO_WM_TEMPLATE_INDEX" val="169118"/>
  <p:tag name="KSO_WM_UNIT_LAYERLEVEL" val="1"/>
  <p:tag name="KSO_WM_TAG_VERSION" val="1.0"/>
  <p:tag name="KSO_WM_UNIT_SUPPORT_UNIT_TYPE" val="[&quot;d&quot;]"/>
</p:tagLst>
</file>

<file path=ppt/tags/tag25.xml><?xml version="1.0" encoding="utf-8"?>
<p:tagLst xmlns:p="http://schemas.openxmlformats.org/presentationml/2006/main">
  <p:tag name="KSO_WM_BEAUTIFY_FLAG" val="#wm#"/>
  <p:tag name="KSO_WM_TEMPLATE_CATEGORY" val="diagram"/>
  <p:tag name="KSO_WM_TEMPLATE_INDEX" val="20201599"/>
  <p:tag name="KSO_WM_SLIDE_ID" val="diagram20201599_1"/>
  <p:tag name="KSO_WM_TEMPLATE_SUBCATEGORY" val="0"/>
  <p:tag name="KSO_WM_SLIDE_TYPE" val="text"/>
  <p:tag name="KSO_WM_SLIDE_SUBTYPE" val="picTxt"/>
  <p:tag name="KSO_WM_SLIDE_ITEM_CNT" val="0"/>
  <p:tag name="KSO_WM_SLIDE_INDEX" val="1"/>
  <p:tag name="KSO_WM_SLIDE_SIZE" val="886*451"/>
  <p:tag name="KSO_WM_SLIDE_POSITION" val="36*40"/>
  <p:tag name="KSO_WM_TAG_VERSION" val="1.0"/>
  <p:tag name="KSO_WM_SLIDE_LAYOUT" val="a_d"/>
  <p:tag name="KSO_WM_SLIDE_LAYOUT_CNT" val="1_6"/>
  <p:tag name="KSO_WM_TEMPLATE_MASTER_TYPE" val="0"/>
  <p:tag name="KSO_WM_TEMPLATE_COLOR_TYPE" val="1"/>
</p:tagLst>
</file>

<file path=ppt/tags/tag26.xml><?xml version="1.0" encoding="utf-8"?>
<p:tagLst xmlns:p="http://schemas.openxmlformats.org/presentationml/2006/main">
  <p:tag name="KSO_WM_UNIT_VALUE" val="1265*949"/>
  <p:tag name="KSO_WM_UNIT_HIGHLIGHT" val="0"/>
  <p:tag name="KSO_WM_UNIT_COMPATIBLE" val="0"/>
  <p:tag name="KSO_WM_UNIT_DIAGRAM_ISNUMVISUAL" val="0"/>
  <p:tag name="KSO_WM_UNIT_DIAGRAM_ISREFERUNIT" val="0"/>
  <p:tag name="KSO_WM_UNIT_TYPE" val="d"/>
  <p:tag name="KSO_WM_UNIT_INDEX" val="6"/>
  <p:tag name="KSO_WM_UNIT_ID" val="diagram20201599_1*d*6"/>
  <p:tag name="KSO_WM_TEMPLATE_CATEGORY" val="diagram"/>
  <p:tag name="KSO_WM_TEMPLATE_INDEX" val="20201599"/>
  <p:tag name="KSO_WM_UNIT_LAYERLEVEL" val="1"/>
  <p:tag name="KSO_WM_TAG_VERSION" val="1.0"/>
  <p:tag name="KSO_WM_BEAUTIFY_FLAG" val="#wm#"/>
  <p:tag name="KSO_WM_UNIT_SUPPORT_UNIT_TYPE" val="[&quot;d&quot;]"/>
  <p:tag name="KSO_WM_UNIT_PLACING_PICTURE_USER_VIEWPORT" val="{&quot;height&quot;:7178,&quot;width&quot;:5383}"/>
</p:tagLst>
</file>

<file path=ppt/tags/tag27.xml><?xml version="1.0" encoding="utf-8"?>
<p:tagLst xmlns:p="http://schemas.openxmlformats.org/presentationml/2006/main">
  <p:tag name="KSO_WM_UNIT_VALUE" val="703*937"/>
  <p:tag name="KSO_WM_UNIT_HIGHLIGHT" val="0"/>
  <p:tag name="KSO_WM_UNIT_COMPATIBLE" val="0"/>
  <p:tag name="KSO_WM_UNIT_DIAGRAM_ISNUMVISUAL" val="0"/>
  <p:tag name="KSO_WM_UNIT_DIAGRAM_ISREFERUNIT" val="0"/>
  <p:tag name="KSO_WM_UNIT_TYPE" val="d"/>
  <p:tag name="KSO_WM_UNIT_INDEX" val="5"/>
  <p:tag name="KSO_WM_UNIT_ID" val="diagram20201599_1*d*5"/>
  <p:tag name="KSO_WM_TEMPLATE_CATEGORY" val="diagram"/>
  <p:tag name="KSO_WM_TEMPLATE_INDEX" val="20201599"/>
  <p:tag name="KSO_WM_UNIT_LAYERLEVEL" val="1"/>
  <p:tag name="KSO_WM_TAG_VERSION" val="1.0"/>
  <p:tag name="KSO_WM_BEAUTIFY_FLAG" val="#wm#"/>
  <p:tag name="KSO_WM_UNIT_SUPPORT_UNIT_TYPE" val="[&quot;d&quot;]"/>
  <p:tag name="KSO_WM_UNIT_PLACING_PICTURE_USER_VIEWPORT" val="{&quot;height&quot;:3986,&quot;width&quot;:5315}"/>
</p:tagLst>
</file>

<file path=ppt/tags/tag28.xml><?xml version="1.0" encoding="utf-8"?>
<p:tagLst xmlns:p="http://schemas.openxmlformats.org/presentationml/2006/main">
  <p:tag name="KSO_WM_UNIT_VALUE" val="536*715"/>
  <p:tag name="KSO_WM_UNIT_HIGHLIGHT" val="0"/>
  <p:tag name="KSO_WM_UNIT_COMPATIBLE" val="0"/>
  <p:tag name="KSO_WM_UNIT_DIAGRAM_ISNUMVISUAL" val="0"/>
  <p:tag name="KSO_WM_UNIT_DIAGRAM_ISREFERUNIT" val="0"/>
  <p:tag name="KSO_WM_UNIT_TYPE" val="d"/>
  <p:tag name="KSO_WM_UNIT_INDEX" val="1"/>
  <p:tag name="KSO_WM_UNIT_ID" val="diagram20201599_1*d*1"/>
  <p:tag name="KSO_WM_TEMPLATE_CATEGORY" val="diagram"/>
  <p:tag name="KSO_WM_TEMPLATE_INDEX" val="20201599"/>
  <p:tag name="KSO_WM_UNIT_LAYERLEVEL" val="1"/>
  <p:tag name="KSO_WM_TAG_VERSION" val="1.0"/>
  <p:tag name="KSO_WM_BEAUTIFY_FLAG" val="#wm#"/>
  <p:tag name="KSO_WM_UNIT_SUPPORT_UNIT_TYPE" val="[&quot;d&quot;]"/>
  <p:tag name="KSO_WM_UNIT_PLACING_PICTURE_USER_VIEWPORT" val="{&quot;height&quot;:3043,&quot;width&quot;:4057}"/>
</p:tagLst>
</file>

<file path=ppt/tags/tag29.xml><?xml version="1.0" encoding="utf-8"?>
<p:tagLst xmlns:p="http://schemas.openxmlformats.org/presentationml/2006/main">
  <p:tag name="KSO_WM_UNIT_VALUE" val="536*714"/>
  <p:tag name="KSO_WM_UNIT_HIGHLIGHT" val="0"/>
  <p:tag name="KSO_WM_UNIT_COMPATIBLE" val="0"/>
  <p:tag name="KSO_WM_UNIT_DIAGRAM_ISNUMVISUAL" val="0"/>
  <p:tag name="KSO_WM_UNIT_DIAGRAM_ISREFERUNIT" val="0"/>
  <p:tag name="KSO_WM_UNIT_TYPE" val="d"/>
  <p:tag name="KSO_WM_UNIT_INDEX" val="3"/>
  <p:tag name="KSO_WM_UNIT_ID" val="diagram20201599_1*d*3"/>
  <p:tag name="KSO_WM_TEMPLATE_CATEGORY" val="diagram"/>
  <p:tag name="KSO_WM_TEMPLATE_INDEX" val="20201599"/>
  <p:tag name="KSO_WM_UNIT_LAYERLEVEL" val="1"/>
  <p:tag name="KSO_WM_TAG_VERSION" val="1.0"/>
  <p:tag name="KSO_WM_BEAUTIFY_FLAG" val="#wm#"/>
  <p:tag name="KSO_WM_UNIT_SUPPORT_UNIT_TYPE" val="[&quot;d&quot;]"/>
  <p:tag name="KSO_WM_UNIT_PLACING_PICTURE_USER_VIEWPORT" val="{&quot;height&quot;:3039,&quot;width&quot;:4051}"/>
</p:tagLst>
</file>

<file path=ppt/tags/tag3.xml><?xml version="1.0" encoding="utf-8"?>
<p:tagLst xmlns:p="http://schemas.openxmlformats.org/presentationml/2006/main">
  <p:tag name="KSO_WM_BEAUTIFY_FLAG" val=""/>
  <p:tag name="KSO_WM_UNIT_PLACING_PICTURE_USER_VIEWPORT" val="{&quot;height&quot;:4362,&quot;width&quot;:7170}"/>
</p:tagLst>
</file>

<file path=ppt/tags/tag30.xml><?xml version="1.0" encoding="utf-8"?>
<p:tagLst xmlns:p="http://schemas.openxmlformats.org/presentationml/2006/main">
  <p:tag name="KSO_WM_UNIT_PLACING_PICTURE_USER_VIEWPORT" val="{&quot;height&quot;:2490,&quot;width&quot;:3683}"/>
</p:tagLst>
</file>

<file path=ppt/tags/tag31.xml><?xml version="1.0" encoding="utf-8"?>
<p:tagLst xmlns:p="http://schemas.openxmlformats.org/presentationml/2006/main">
  <p:tag name="KSO_WM_BEAUTIFY_FLAG" val="#wm#"/>
  <p:tag name="KSO_WM_TEMPLATE_CATEGORY" val="diagram"/>
  <p:tag name="KSO_WM_TEMPLATE_INDEX" val="20201599"/>
  <p:tag name="KSO_WM_SLIDE_ID" val="diagram20201599_1"/>
  <p:tag name="KSO_WM_TEMPLATE_SUBCATEGORY" val="0"/>
  <p:tag name="KSO_WM_SLIDE_TYPE" val="text"/>
  <p:tag name="KSO_WM_SLIDE_SUBTYPE" val="picTxt"/>
  <p:tag name="KSO_WM_SLIDE_ITEM_CNT" val="0"/>
  <p:tag name="KSO_WM_SLIDE_INDEX" val="1"/>
  <p:tag name="KSO_WM_SLIDE_SIZE" val="886*451"/>
  <p:tag name="KSO_WM_SLIDE_POSITION" val="36*40"/>
  <p:tag name="KSO_WM_TAG_VERSION" val="1.0"/>
  <p:tag name="KSO_WM_SLIDE_LAYOUT" val="a_d"/>
  <p:tag name="KSO_WM_SLIDE_LAYOUT_CNT" val="1_6"/>
  <p:tag name="KSO_WM_TEMPLATE_MASTER_TYPE" val="0"/>
  <p:tag name="KSO_WM_TEMPLATE_COLOR_TYPE" val="1"/>
</p:tagLst>
</file>

<file path=ppt/tags/tag32.xml><?xml version="1.0" encoding="utf-8"?>
<p:tagLst xmlns:p="http://schemas.openxmlformats.org/presentationml/2006/main">
  <p:tag name="KSO_WM_BEAUTIFY_FLAG" val="#wm#"/>
  <p:tag name="KSO_WM_TEMPLATE_CATEGORY" val="diagram"/>
  <p:tag name="KSO_WM_TEMPLATE_INDEX" val="20208780"/>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wm#"/>
  <p:tag name="KSO_WM_TEMPLATE_CATEGORY" val="diagram"/>
  <p:tag name="KSO_WM_TEMPLATE_INDEX" val="20208780"/>
</p:tagLst>
</file>

<file path=ppt/tags/tag4.xml><?xml version="1.0" encoding="utf-8"?>
<p:tagLst xmlns:p="http://schemas.openxmlformats.org/presentationml/2006/main">
  <p:tag name="KSO_WM_BEAUTIFY_FLAG" val="#wm#"/>
  <p:tag name="KSO_WM_TEMPLATE_CATEGORY" val="diagram"/>
  <p:tag name="KSO_WM_TEMPLATE_INDEX" val="20208780"/>
</p:tagLst>
</file>

<file path=ppt/tags/tag40.xml><?xml version="1.0" encoding="utf-8"?>
<p:tagLst xmlns:p="http://schemas.openxmlformats.org/presentationml/2006/main">
  <p:tag name="KSO_WPP_MARK_KEY" val="12e0a5a2-be12-4de9-8ef4-bb86d1ca5bd8"/>
  <p:tag name="COMMONDATA" val="eyJoZGlkIjoiNGY4YmUyNDYwMjk4NDhmMGY1MDg3ZjczMmEwMWI4NTEifQ=="/>
  <p:tag name="commondata" val="eyJoZGlkIjoiMDRjMTc3MmQzMGE0YWY5MDg5OGM3OTNlY2JjOTJhYzkifQ=="/>
</p:tagLst>
</file>

<file path=ppt/tags/tag5.xml><?xml version="1.0" encoding="utf-8"?>
<p:tagLst xmlns:p="http://schemas.openxmlformats.org/presentationml/2006/main">
  <p:tag name="KSO_WM_UNIT_PLACING_PICTURE_USER_VIEWPORT" val="{&quot;height&quot;:3839.0992125984253,&quot;width&quot;:5473.1779527559056}"/>
</p:tagLst>
</file>

<file path=ppt/tags/tag6.xml><?xml version="1.0" encoding="utf-8"?>
<p:tagLst xmlns:p="http://schemas.openxmlformats.org/presentationml/2006/main">
  <p:tag name="KSO_WM_UNIT_PLACING_PICTURE_USER_VIEWPORT" val="{&quot;height&quot;:4765,&quot;width&quot;:8605}"/>
</p:tagLst>
</file>

<file path=ppt/tags/tag7.xml><?xml version="1.0" encoding="utf-8"?>
<p:tagLst xmlns:p="http://schemas.openxmlformats.org/presentationml/2006/main">
  <p:tag name="KSO_WM_UNIT_PLACING_PICTURE_USER_VIEWPORT" val="{&quot;height&quot;:3824.0724409448817,&quot;width&quot;:16356.226771653543}"/>
</p:tagLst>
</file>

<file path=ppt/tags/tag8.xml><?xml version="1.0" encoding="utf-8"?>
<p:tagLst xmlns:p="http://schemas.openxmlformats.org/presentationml/2006/main">
  <p:tag name="KSO_WM_UNIT_PLACING_PICTURE_USER_VIEWPORT" val="{&quot;height&quot;:3900,&quot;width&quot;:5557}"/>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4qcrj3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3542</Words>
  <Application>WPS 演示</Application>
  <PresentationFormat/>
  <Paragraphs>382</Paragraphs>
  <Slides>33</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33</vt:i4>
      </vt:variant>
    </vt:vector>
  </HeadingPairs>
  <TitlesOfParts>
    <vt:vector size="49" baseType="lpstr">
      <vt:lpstr>Arial</vt:lpstr>
      <vt:lpstr>宋体</vt:lpstr>
      <vt:lpstr>Wingdings</vt:lpstr>
      <vt:lpstr>微软雅黑</vt:lpstr>
      <vt:lpstr>Roboto</vt:lpstr>
      <vt:lpstr>仿宋</vt:lpstr>
      <vt:lpstr>华文楷体</vt:lpstr>
      <vt:lpstr>Times New Roman</vt:lpstr>
      <vt:lpstr>Arial Unicode MS</vt:lpstr>
      <vt:lpstr>Calibri</vt:lpstr>
      <vt:lpstr>Wingdings</vt:lpstr>
      <vt:lpstr>Wingdings 2</vt:lpstr>
      <vt:lpstr>方正兰亭超细黑简体</vt:lpstr>
      <vt:lpstr>等线</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238</cp:revision>
  <dcterms:created xsi:type="dcterms:W3CDTF">2020-09-16T07:57:00Z</dcterms:created>
  <dcterms:modified xsi:type="dcterms:W3CDTF">2024-09-25T03:31:57Z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1496CA3FF3F142A7AC8D1B92EBDDAC1C_13</vt:lpwstr>
  </property>
</Properties>
</file>